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2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44433698388176446"/>
          <c:w val="0.63079288288044388"/>
          <c:h val="0.54523784678604248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66FF33"/>
              </a:solidFill>
            </c:spPr>
          </c:dPt>
          <c:dPt>
            <c:idx val="2"/>
            <c:spPr>
              <a:solidFill>
                <a:srgbClr val="FF0066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rgbClr val="FF66FF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dPt>
            <c:idx val="7"/>
            <c:spPr>
              <a:solidFill>
                <a:srgbClr val="00FFFF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Лист65!$A$1:$A$8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Лист65!$B$1:$B$8</c:f>
              <c:numCache>
                <c:formatCode>General</c:formatCode>
                <c:ptCount val="8"/>
                <c:pt idx="0">
                  <c:v>8</c:v>
                </c:pt>
                <c:pt idx="1">
                  <c:v>7</c:v>
                </c:pt>
                <c:pt idx="2">
                  <c:v>8</c:v>
                </c:pt>
                <c:pt idx="3">
                  <c:v>10</c:v>
                </c:pt>
                <c:pt idx="4">
                  <c:v>9</c:v>
                </c:pt>
                <c:pt idx="5">
                  <c:v>11</c:v>
                </c:pt>
                <c:pt idx="6">
                  <c:v>11</c:v>
                </c:pt>
                <c:pt idx="7">
                  <c:v>7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5064887172598137"/>
          <c:y val="1.5686164720374561E-2"/>
          <c:w val="0.48392254845311239"/>
          <c:h val="0.38741613379761236"/>
        </c:manualLayout>
      </c:layout>
      <c:txPr>
        <a:bodyPr/>
        <a:lstStyle/>
        <a:p>
          <a:pPr>
            <a:defRPr sz="20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4038255708529579"/>
          <c:w val="0.55389960069986366"/>
          <c:h val="0.85961744291470465"/>
        </c:manualLayout>
      </c:layout>
      <c:pie3DChart>
        <c:varyColors val="1"/>
        <c:ser>
          <c:idx val="1"/>
          <c:order val="1"/>
          <c:explosion val="30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66FF33"/>
              </a:solidFill>
            </c:spPr>
          </c:dPt>
          <c:dPt>
            <c:idx val="3"/>
            <c:spPr>
              <a:solidFill>
                <a:srgbClr val="00FFFF"/>
              </a:solidFill>
            </c:spPr>
          </c:dPt>
          <c:dPt>
            <c:idx val="4"/>
            <c:spPr>
              <a:solidFill>
                <a:srgbClr val="7030A0"/>
              </a:solidFill>
            </c:spPr>
          </c:dPt>
          <c:dPt>
            <c:idx val="5"/>
            <c:spPr>
              <a:solidFill>
                <a:srgbClr val="FF66FF"/>
              </a:solidFill>
            </c:spPr>
          </c:dPt>
          <c:dPt>
            <c:idx val="6"/>
            <c:spPr>
              <a:solidFill>
                <a:srgbClr val="FFFF00"/>
              </a:solidFill>
            </c:spPr>
          </c:dPt>
          <c:dPt>
            <c:idx val="7"/>
            <c:spPr>
              <a:solidFill>
                <a:srgbClr val="00B050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Лист67!$A$1:$A$8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Лист67!$C$1:$C$8</c:f>
              <c:numCache>
                <c:formatCode>General</c:formatCode>
                <c:ptCount val="8"/>
                <c:pt idx="0">
                  <c:v>9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11</c:v>
                </c:pt>
                <c:pt idx="6">
                  <c:v>10</c:v>
                </c:pt>
                <c:pt idx="7">
                  <c:v>7</c:v>
                </c:pt>
              </c:numCache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Лист67!$A$1:$A$8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Лист67!$B$1:$B$8</c:f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2688999523607605"/>
          <c:y val="3.9947226966040528E-4"/>
          <c:w val="0.46458365056788131"/>
          <c:h val="0.40992838001876497"/>
        </c:manualLayout>
      </c:layout>
      <c:txPr>
        <a:bodyPr/>
        <a:lstStyle/>
        <a:p>
          <a:pPr>
            <a:defRPr sz="20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7949869506114108"/>
          <c:w val="0.58168610268034759"/>
          <c:h val="0.820501304938859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66FF33"/>
              </a:solidFill>
            </c:spPr>
          </c:dPt>
          <c:dPt>
            <c:idx val="1"/>
            <c:spPr>
              <a:solidFill>
                <a:srgbClr val="00FFFF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spPr>
              <a:solidFill>
                <a:srgbClr val="FF66FF"/>
              </a:solidFill>
            </c:spPr>
          </c:dPt>
          <c:dPt>
            <c:idx val="7"/>
            <c:spPr>
              <a:solidFill>
                <a:srgbClr val="0070C0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Лист68!$A$1:$A$8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Лист68!$B$1:$B$8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8</c:v>
                </c:pt>
                <c:pt idx="3">
                  <c:v>11</c:v>
                </c:pt>
                <c:pt idx="4">
                  <c:v>8</c:v>
                </c:pt>
                <c:pt idx="5">
                  <c:v>11</c:v>
                </c:pt>
                <c:pt idx="6">
                  <c:v>9</c:v>
                </c:pt>
                <c:pt idx="7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3969795659104203"/>
          <c:y val="2.3427463130422233E-4"/>
          <c:w val="0.45868376521840137"/>
          <c:h val="0.38832624093619666"/>
        </c:manualLayout>
      </c:layout>
      <c:txPr>
        <a:bodyPr/>
        <a:lstStyle/>
        <a:p>
          <a:pPr>
            <a:defRPr sz="20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7563429571303678E-4"/>
          <c:y val="0.15393032222310771"/>
          <c:w val="0.56945746576086043"/>
          <c:h val="0.84451731858574153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FFFF"/>
              </a:solidFill>
            </c:spPr>
          </c:dPt>
          <c:dPt>
            <c:idx val="2"/>
            <c:spPr>
              <a:solidFill>
                <a:srgbClr val="66FF33"/>
              </a:solidFill>
            </c:spPr>
          </c:dPt>
          <c:dPt>
            <c:idx val="3"/>
            <c:spPr>
              <a:solidFill>
                <a:srgbClr val="FF0066"/>
              </a:solidFill>
            </c:spPr>
          </c:dPt>
          <c:dPt>
            <c:idx val="4"/>
            <c:spPr>
              <a:solidFill>
                <a:srgbClr val="0070C0"/>
              </a:solidFill>
            </c:spPr>
          </c:dPt>
          <c:dPt>
            <c:idx val="5"/>
            <c:spPr>
              <a:solidFill>
                <a:srgbClr val="7030A0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dPt>
            <c:idx val="7"/>
            <c:spPr>
              <a:solidFill>
                <a:schemeClr val="accent6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Лист69!$A$1:$A$8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Лист69!$B$1:$B$8</c:f>
              <c:numCache>
                <c:formatCode>General</c:formatCode>
                <c:ptCount val="8"/>
                <c:pt idx="0">
                  <c:v>5</c:v>
                </c:pt>
                <c:pt idx="1">
                  <c:v>8</c:v>
                </c:pt>
                <c:pt idx="2">
                  <c:v>8</c:v>
                </c:pt>
                <c:pt idx="3">
                  <c:v>11</c:v>
                </c:pt>
                <c:pt idx="4">
                  <c:v>8</c:v>
                </c:pt>
                <c:pt idx="5">
                  <c:v>10</c:v>
                </c:pt>
                <c:pt idx="6">
                  <c:v>8</c:v>
                </c:pt>
                <c:pt idx="7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5146312556661137"/>
          <c:y val="2.5071049595812359E-2"/>
          <c:w val="0.44853687443338774"/>
          <c:h val="0.41072157962328482"/>
        </c:manualLayout>
      </c:layout>
      <c:txPr>
        <a:bodyPr/>
        <a:lstStyle/>
        <a:p>
          <a:pPr>
            <a:defRPr sz="20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3280910439927332E-4"/>
          <c:y val="0.17950745886158428"/>
          <c:w val="0.5513597896134621"/>
          <c:h val="0.8204925411384155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66FF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66FF33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00B0F0"/>
              </a:solidFill>
            </c:spPr>
          </c:dPt>
          <c:dPt>
            <c:idx val="5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spPr>
              <a:solidFill>
                <a:srgbClr val="0070C0"/>
              </a:solidFill>
            </c:spPr>
          </c:dPt>
          <c:dPt>
            <c:idx val="7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Лист71!$A$1:$A$8</c:f>
              <c:strCache>
                <c:ptCount val="8"/>
                <c:pt idx="0">
                  <c:v>Шығармашылыққа қабілеттілік</c:v>
                </c:pt>
                <c:pt idx="1">
                  <c:v>Жұмысқа қабілеттілік</c:v>
                </c:pt>
                <c:pt idx="2">
                  <c:v>Орындаушылық қабілеті</c:v>
                </c:pt>
                <c:pt idx="3">
                  <c:v>Қарым - қатынасқа тез түсе алу</c:v>
                </c:pt>
                <c:pt idx="4">
                  <c:v>Тез бейімделгіш</c:v>
                </c:pt>
                <c:pt idx="5">
                  <c:v>Өз күшіне сене білу</c:v>
                </c:pt>
                <c:pt idx="6">
                  <c:v>Өзін - өзі басқара білу</c:v>
                </c:pt>
                <c:pt idx="7">
                  <c:v>Шындық коэффициенті</c:v>
                </c:pt>
              </c:strCache>
            </c:strRef>
          </c:cat>
          <c:val>
            <c:numRef>
              <c:f>Лист71!$B$1:$B$8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10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9</c:v>
                </c:pt>
                <c:pt idx="7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4400734550193797"/>
          <c:y val="4.5735988883742522E-2"/>
          <c:w val="0.44849271766045606"/>
          <c:h val="0.4599652845824353"/>
        </c:manualLayout>
      </c:layout>
      <c:txPr>
        <a:bodyPr/>
        <a:lstStyle/>
        <a:p>
          <a:pPr>
            <a:defRPr sz="2000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kz/url?sa=i&amp;rct=j&amp;q=&amp;esrc=s&amp;source=images&amp;cd=&amp;cad=rja&amp;uact=8&amp;ved=0ahUKEwjri-_PuIzMAhXCECwKHRXWAIYQjRwIBw&amp;url=http://www.poetomu.ru/publ/zhurnal/semja/kak_obojti_slovo_quot_nepravilno_quot_pri_vospitanii_rebjonka/2-1-0-160&amp;bvm=bv.119408272,d.bGg&amp;psig=AFQjCNEfm3s2kD0hyn63v6T0m7HKhJY77A&amp;ust=1460664697827137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1"/>
            <a:ext cx="8572560" cy="1857388"/>
          </a:xfrm>
        </p:spPr>
        <p:txBody>
          <a:bodyPr>
            <a:normAutofit fontScale="90000"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 мамандардың педагогикалық қызметке бейімдеуге арналған сауалнама қорытындысы.</a:t>
            </a:r>
            <a:b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Мақсаты:</a:t>
            </a:r>
            <a:r>
              <a:rPr lang="kk-KZ" sz="27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b="1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  <a:t>Жас мамандардың педагогикалық қызметке дайындығы мен бейімділігін анықтау.</a:t>
            </a:r>
            <a:r>
              <a:rPr lang="ru-RU" sz="2400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 smtClean="0">
                <a:solidFill>
                  <a:srgbClr val="00329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003296"/>
              </a:solidFill>
            </a:endParaRPr>
          </a:p>
        </p:txBody>
      </p:sp>
      <p:pic>
        <p:nvPicPr>
          <p:cNvPr id="3" name="Picture 2" descr="http://www.poetomu.ru/_pu/1/4368545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2143116"/>
            <a:ext cx="5429288" cy="3500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286000" y="5715016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003296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                                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2017– 2018 жыл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85725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4 Екінші кіші “Көңілді шарлар”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тәрбиешісі: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Альдешева Қарлыға Балтабаевна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142984"/>
          <a:ext cx="8715436" cy="5500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857256"/>
          </a:xfrm>
        </p:spPr>
        <p:txBody>
          <a:bodyPr>
            <a:noAutofit/>
          </a:bodyPr>
          <a:lstStyle/>
          <a:p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№6 Средняя  группа  “Бабочка”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воспитатель: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Досанбаева Камелия Хамидовна</a:t>
            </a:r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071522"/>
          <a:ext cx="8786874" cy="557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1000132"/>
          </a:xfrm>
        </p:spPr>
        <p:txBody>
          <a:bodyPr>
            <a:no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Кіші “Балапан”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тәрбиешісі: 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Адаева Ақмарал Нұртайқызы.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142984"/>
          <a:ext cx="8715436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86874" cy="85725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Кіші “Балапан” тобының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тәрбиешісі: 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Сүйінғалиева Гүлжамал Өтегенқызы</a:t>
            </a:r>
            <a:endParaRPr lang="ru-RU" sz="2400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1071546"/>
          <a:ext cx="878687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857256"/>
          </a:xfrm>
        </p:spPr>
        <p:txBody>
          <a:bodyPr>
            <a:norm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Саз жетекшісі</a:t>
            </a:r>
            <a:r>
              <a:rPr lang="kk-KZ" sz="24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</a:t>
            </a:r>
            <a:r>
              <a:rPr lang="kk-KZ" sz="2400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ағалиева 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Венера Амантаевна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142984"/>
          <a:ext cx="878687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мүмкіндігі шектеулі балаларға арналғ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501122" cy="485778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57290" y="2000240"/>
            <a:ext cx="67866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 мамандар сіздерге рахмет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i="1" dirty="0">
              <a:solidFill>
                <a:srgbClr val="00329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54</Words>
  <Application>Microsoft Office PowerPoint</Application>
  <PresentationFormat>Экран (4:3)</PresentationFormat>
  <Paragraphs>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Жас мамандардың педагогикалық қызметке бейімдеуге арналған сауалнама қорытындысы.   Мақсаты: Жас мамандардың педагогикалық қызметке дайындығы мен бейімділігін анықтау. </vt:lpstr>
      <vt:lpstr>№ 4 Екінші кіші “Көңілді шарлар” тобының тәрбиешісі:  Альдешева Қарлыға Балтабаевна</vt:lpstr>
      <vt:lpstr> №6 Средняя  группа  “Бабочка”  воспитатель: Досанбаева Камелия Хамидовна</vt:lpstr>
      <vt:lpstr>№1  Кіші “Балапан” тобының тәрбиешісі:  Адаева Ақмарал Нұртайқызы. </vt:lpstr>
      <vt:lpstr>№1  Кіші “Балапан” тобының тәрбиешісі:  Сүйінғалиева Гүлжамал Өтегенқызы</vt:lpstr>
      <vt:lpstr>Саз жетекшісі: Исағалиева Венера Амантаевна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Жас мамандардың педагогикалық қызметке бейімдеу.  Мақсаты: Жас мамандардың педагогикалық қызметке дайындығы мен бейімділігін анықтау. </dc:title>
  <dc:creator>Алма</dc:creator>
  <cp:lastModifiedBy>Алма</cp:lastModifiedBy>
  <cp:revision>41</cp:revision>
  <dcterms:created xsi:type="dcterms:W3CDTF">2017-10-22T06:12:27Z</dcterms:created>
  <dcterms:modified xsi:type="dcterms:W3CDTF">2018-06-07T06:46:05Z</dcterms:modified>
</cp:coreProperties>
</file>