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charts/chart13.xml" ContentType="application/vnd.openxmlformats-officedocument.drawingml.chart+xml"/>
  <Override PartName="/ppt/charts/chart14.xml" ContentType="application/vnd.openxmlformats-officedocument.drawingml.char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78" r:id="rId6"/>
    <p:sldId id="263" r:id="rId7"/>
    <p:sldId id="261" r:id="rId8"/>
    <p:sldId id="262" r:id="rId9"/>
    <p:sldId id="264" r:id="rId10"/>
    <p:sldId id="265" r:id="rId11"/>
    <p:sldId id="275" r:id="rId12"/>
    <p:sldId id="267" r:id="rId13"/>
    <p:sldId id="268" r:id="rId14"/>
    <p:sldId id="269" r:id="rId15"/>
    <p:sldId id="270" r:id="rId16"/>
    <p:sldId id="271" r:id="rId17"/>
    <p:sldId id="272" r:id="rId18"/>
    <p:sldId id="273" r:id="rId19"/>
    <p:sldId id="274" r:id="rId20"/>
    <p:sldId id="276"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1" d="100"/>
          <a:sy n="71" d="100"/>
        </p:scale>
        <p:origin x="-1344" y="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1040;&#1083;&#1084;&#1072;\Desktop\&#1051;&#1080;&#1089;&#1090;%20Microsoft%20Office%20Exc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manualLayout>
          <c:layoutTarget val="inner"/>
          <c:xMode val="edge"/>
          <c:yMode val="edge"/>
          <c:x val="0.10282032462436588"/>
          <c:y val="0.25608945545113909"/>
          <c:w val="0.83467980164762701"/>
          <c:h val="0.70485155218770501"/>
        </c:manualLayout>
      </c:layout>
      <c:pie3DChart>
        <c:varyColors val="1"/>
        <c:ser>
          <c:idx val="0"/>
          <c:order val="0"/>
          <c:explosion val="25"/>
          <c:dPt>
            <c:idx val="0"/>
            <c:explosion val="28"/>
            <c:spPr>
              <a:solidFill>
                <a:srgbClr val="FFFF00"/>
              </a:solidFill>
            </c:spPr>
          </c:dPt>
          <c:dPt>
            <c:idx val="1"/>
            <c:spPr>
              <a:solidFill>
                <a:srgbClr val="00B0F0"/>
              </a:solidFill>
            </c:spPr>
          </c:dPt>
          <c:dPt>
            <c:idx val="2"/>
            <c:spPr>
              <a:solidFill>
                <a:srgbClr val="FF0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Лист56!$A$1:$A$3</c:f>
              <c:strCache>
                <c:ptCount val="3"/>
                <c:pt idx="0">
                  <c:v>40-55</c:v>
                </c:pt>
                <c:pt idx="1">
                  <c:v>24-39</c:v>
                </c:pt>
                <c:pt idx="2">
                  <c:v>16-23</c:v>
                </c:pt>
              </c:strCache>
            </c:strRef>
          </c:cat>
          <c:val>
            <c:numRef>
              <c:f>Лист56!$B$1:$B$3</c:f>
              <c:numCache>
                <c:formatCode>General</c:formatCode>
                <c:ptCount val="3"/>
                <c:pt idx="0">
                  <c:v>88</c:v>
                </c:pt>
                <c:pt idx="1">
                  <c:v>12</c:v>
                </c:pt>
                <c:pt idx="2">
                  <c:v>0</c:v>
                </c:pt>
              </c:numCache>
            </c:numRef>
          </c:val>
        </c:ser>
        <c:dLbls>
          <c:showPercent val="1"/>
        </c:dLbls>
      </c:pie3DChart>
    </c:plotArea>
    <c:legend>
      <c:legendPos val="t"/>
      <c:layout>
        <c:manualLayout>
          <c:xMode val="edge"/>
          <c:yMode val="edge"/>
          <c:x val="0.28032165733504727"/>
          <c:y val="1.9752948166397589E-2"/>
          <c:w val="0.47234614515420137"/>
          <c:h val="0.12814219634119439"/>
        </c:manualLayout>
      </c:layout>
      <c:txPr>
        <a:bodyPr/>
        <a:lstStyle/>
        <a:p>
          <a:pPr>
            <a:defRPr sz="2000" b="1">
              <a:latin typeface="Times New Roman" pitchFamily="18" charset="0"/>
              <a:cs typeface="Times New Roman" pitchFamily="18" charset="0"/>
            </a:defRPr>
          </a:pPr>
          <a:endParaRPr lang="ru-RU"/>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manualLayout>
          <c:layoutTarget val="inner"/>
          <c:xMode val="edge"/>
          <c:yMode val="edge"/>
          <c:x val="8.3084632828466745E-2"/>
          <c:y val="0.24297068258688001"/>
          <c:w val="0.83383073434306765"/>
          <c:h val="0.70164127014479627"/>
        </c:manualLayout>
      </c:layout>
      <c:pie3DChart>
        <c:varyColors val="1"/>
        <c:ser>
          <c:idx val="0"/>
          <c:order val="0"/>
          <c:explosion val="18"/>
          <c:dPt>
            <c:idx val="0"/>
            <c:spPr>
              <a:solidFill>
                <a:srgbClr val="00B0F0"/>
              </a:solidFill>
            </c:spPr>
          </c:dPt>
          <c:dPt>
            <c:idx val="1"/>
            <c:spPr>
              <a:solidFill>
                <a:srgbClr val="FFFF00"/>
              </a:solidFill>
            </c:spPr>
          </c:dPt>
          <c:dPt>
            <c:idx val="2"/>
            <c:spPr>
              <a:solidFill>
                <a:srgbClr val="FF0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Лист58!$A$1:$A$3</c:f>
              <c:strCache>
                <c:ptCount val="3"/>
                <c:pt idx="0">
                  <c:v>жеңіл</c:v>
                </c:pt>
                <c:pt idx="1">
                  <c:v>орташа</c:v>
                </c:pt>
                <c:pt idx="2">
                  <c:v>ауыр</c:v>
                </c:pt>
              </c:strCache>
            </c:strRef>
          </c:cat>
          <c:val>
            <c:numRef>
              <c:f>Лист58!$B$1:$B$3</c:f>
              <c:numCache>
                <c:formatCode>General</c:formatCode>
                <c:ptCount val="3"/>
                <c:pt idx="0">
                  <c:v>21</c:v>
                </c:pt>
                <c:pt idx="1">
                  <c:v>4</c:v>
                </c:pt>
                <c:pt idx="2">
                  <c:v>0</c:v>
                </c:pt>
              </c:numCache>
            </c:numRef>
          </c:val>
        </c:ser>
        <c:dLbls>
          <c:showPercent val="1"/>
        </c:dLbls>
      </c:pie3DChart>
    </c:plotArea>
    <c:legend>
      <c:legendPos val="t"/>
      <c:layout>
        <c:manualLayout>
          <c:xMode val="edge"/>
          <c:yMode val="edge"/>
          <c:x val="0.24766046671313074"/>
          <c:y val="2.0125645301612639E-2"/>
          <c:w val="0.5102930623684"/>
          <c:h val="0.11043432832903791"/>
        </c:manualLayou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manualLayout>
          <c:layoutTarget val="inner"/>
          <c:xMode val="edge"/>
          <c:yMode val="edge"/>
          <c:x val="6.9471594455414398E-2"/>
          <c:y val="0.17933482780273033"/>
          <c:w val="0.83665611041303456"/>
          <c:h val="0.71092815748321381"/>
        </c:manualLayout>
      </c:layout>
      <c:pie3DChart>
        <c:varyColors val="1"/>
        <c:ser>
          <c:idx val="0"/>
          <c:order val="0"/>
          <c:explosion val="25"/>
          <c:dPt>
            <c:idx val="0"/>
            <c:spPr>
              <a:solidFill>
                <a:srgbClr val="92D050"/>
              </a:solidFill>
            </c:spPr>
          </c:dPt>
          <c:dPt>
            <c:idx val="1"/>
            <c:spPr>
              <a:solidFill>
                <a:srgbClr val="00B0F0"/>
              </a:solidFill>
            </c:spPr>
          </c:dPt>
          <c:dPt>
            <c:idx val="2"/>
            <c:spPr>
              <a:solidFill>
                <a:srgbClr val="FF0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Лист59!$A$1:$A$3</c:f>
              <c:strCache>
                <c:ptCount val="3"/>
                <c:pt idx="0">
                  <c:v>жеңіл</c:v>
                </c:pt>
                <c:pt idx="1">
                  <c:v>орташа</c:v>
                </c:pt>
                <c:pt idx="2">
                  <c:v>ауыр</c:v>
                </c:pt>
              </c:strCache>
            </c:strRef>
          </c:cat>
          <c:val>
            <c:numRef>
              <c:f>Лист59!$B$1:$B$3</c:f>
              <c:numCache>
                <c:formatCode>General</c:formatCode>
                <c:ptCount val="3"/>
                <c:pt idx="0">
                  <c:v>19</c:v>
                </c:pt>
                <c:pt idx="1">
                  <c:v>5</c:v>
                </c:pt>
                <c:pt idx="2">
                  <c:v>1</c:v>
                </c:pt>
              </c:numCache>
            </c:numRef>
          </c:val>
        </c:ser>
        <c:dLbls>
          <c:showPercent val="1"/>
        </c:dLbls>
      </c:pie3DChart>
    </c:plotArea>
    <c:legend>
      <c:legendPos val="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manualLayout>
          <c:layoutTarget val="inner"/>
          <c:xMode val="edge"/>
          <c:yMode val="edge"/>
          <c:x val="8.7896551501355669E-2"/>
          <c:y val="0.23317587532991063"/>
          <c:w val="0.83202125011806283"/>
          <c:h val="0.70794509670178263"/>
        </c:manualLayout>
      </c:layout>
      <c:pie3DChart>
        <c:varyColors val="1"/>
        <c:ser>
          <c:idx val="0"/>
          <c:order val="0"/>
          <c:explosion val="25"/>
          <c:dPt>
            <c:idx val="0"/>
            <c:spPr>
              <a:solidFill>
                <a:srgbClr val="FFFF00"/>
              </a:solidFill>
            </c:spPr>
          </c:dPt>
          <c:dPt>
            <c:idx val="1"/>
            <c:spPr>
              <a:solidFill>
                <a:srgbClr val="0070C0"/>
              </a:solidFill>
            </c:spPr>
          </c:dPt>
          <c:dPt>
            <c:idx val="2"/>
            <c:spPr>
              <a:solidFill>
                <a:srgbClr val="FF0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Лист60!$A$1:$A$3</c:f>
              <c:strCache>
                <c:ptCount val="3"/>
                <c:pt idx="0">
                  <c:v>жеңіл</c:v>
                </c:pt>
                <c:pt idx="1">
                  <c:v>орташа</c:v>
                </c:pt>
                <c:pt idx="2">
                  <c:v>ауыр</c:v>
                </c:pt>
              </c:strCache>
            </c:strRef>
          </c:cat>
          <c:val>
            <c:numRef>
              <c:f>Лист60!$B$1:$B$3</c:f>
              <c:numCache>
                <c:formatCode>General</c:formatCode>
                <c:ptCount val="3"/>
                <c:pt idx="0">
                  <c:v>2</c:v>
                </c:pt>
                <c:pt idx="1">
                  <c:v>0</c:v>
                </c:pt>
                <c:pt idx="2">
                  <c:v>0</c:v>
                </c:pt>
              </c:numCache>
            </c:numRef>
          </c:val>
        </c:ser>
        <c:dLbls>
          <c:showPercent val="1"/>
        </c:dLbls>
      </c:pie3DChart>
    </c:plotArea>
    <c:legend>
      <c:legendPos val="t"/>
      <c:layout>
        <c:manualLayout>
          <c:xMode val="edge"/>
          <c:yMode val="edge"/>
          <c:x val="0.23656861909612581"/>
          <c:y val="1.9393803654281307E-2"/>
          <c:w val="0.52686276180774616"/>
          <c:h val="0.12581233822589971"/>
        </c:manualLayou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ru-RU"/>
  <c:chart>
    <c:autoTitleDeleted val="1"/>
    <c:view3D>
      <c:rotX val="30"/>
      <c:perspective val="30"/>
    </c:view3D>
    <c:plotArea>
      <c:layout>
        <c:manualLayout>
          <c:layoutTarget val="inner"/>
          <c:xMode val="edge"/>
          <c:yMode val="edge"/>
          <c:x val="8.089065576677236E-2"/>
          <c:y val="0.2319536641112849"/>
          <c:w val="0.83004505474242962"/>
          <c:h val="0.69554740215002064"/>
        </c:manualLayout>
      </c:layout>
      <c:pie3DChart>
        <c:varyColors val="1"/>
        <c:ser>
          <c:idx val="0"/>
          <c:order val="0"/>
          <c:explosion val="25"/>
          <c:dPt>
            <c:idx val="0"/>
            <c:spPr>
              <a:solidFill>
                <a:srgbClr val="92D050"/>
              </a:solidFill>
            </c:spPr>
          </c:dPt>
          <c:dPt>
            <c:idx val="1"/>
            <c:spPr>
              <a:solidFill>
                <a:srgbClr val="00B0F0"/>
              </a:solidFill>
            </c:spPr>
          </c:dPt>
          <c:dPt>
            <c:idx val="2"/>
            <c:spPr>
              <a:solidFill>
                <a:srgbClr val="FF0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Лист61!$A$1:$A$3</c:f>
              <c:strCache>
                <c:ptCount val="3"/>
                <c:pt idx="0">
                  <c:v>жеңіл</c:v>
                </c:pt>
                <c:pt idx="1">
                  <c:v>орташа</c:v>
                </c:pt>
                <c:pt idx="2">
                  <c:v>ауыр</c:v>
                </c:pt>
              </c:strCache>
            </c:strRef>
          </c:cat>
          <c:val>
            <c:numRef>
              <c:f>Лист61!$B$1:$B$3</c:f>
              <c:numCache>
                <c:formatCode>General</c:formatCode>
                <c:ptCount val="3"/>
                <c:pt idx="0">
                  <c:v>21</c:v>
                </c:pt>
                <c:pt idx="1">
                  <c:v>0</c:v>
                </c:pt>
                <c:pt idx="2">
                  <c:v>0</c:v>
                </c:pt>
              </c:numCache>
            </c:numRef>
          </c:val>
        </c:ser>
        <c:dLbls>
          <c:showPercent val="1"/>
        </c:dLbls>
      </c:pie3DChart>
    </c:plotArea>
    <c:legend>
      <c:legendPos val="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pie3DChart>
        <c:varyColors val="1"/>
        <c:ser>
          <c:idx val="0"/>
          <c:order val="0"/>
          <c:explosion val="25"/>
          <c:dPt>
            <c:idx val="0"/>
            <c:spPr>
              <a:solidFill>
                <a:srgbClr val="FF0066"/>
              </a:solidFill>
            </c:spPr>
          </c:dPt>
          <c:dPt>
            <c:idx val="1"/>
            <c:spPr>
              <a:solidFill>
                <a:srgbClr val="0070C0"/>
              </a:solidFill>
            </c:spPr>
          </c:dPt>
          <c:dPt>
            <c:idx val="2"/>
            <c:spPr>
              <a:solidFill>
                <a:srgbClr val="FFC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Лист62!$A$1:$A$3</c:f>
              <c:strCache>
                <c:ptCount val="3"/>
                <c:pt idx="0">
                  <c:v>жеңіл</c:v>
                </c:pt>
                <c:pt idx="1">
                  <c:v>орташа</c:v>
                </c:pt>
                <c:pt idx="2">
                  <c:v>ауыр</c:v>
                </c:pt>
              </c:strCache>
            </c:strRef>
          </c:cat>
          <c:val>
            <c:numRef>
              <c:f>Лист62!$B$1:$B$3</c:f>
              <c:numCache>
                <c:formatCode>General</c:formatCode>
                <c:ptCount val="3"/>
                <c:pt idx="0">
                  <c:v>1</c:v>
                </c:pt>
                <c:pt idx="1">
                  <c:v>0</c:v>
                </c:pt>
                <c:pt idx="2">
                  <c:v>0</c:v>
                </c:pt>
              </c:numCache>
            </c:numRef>
          </c:val>
        </c:ser>
        <c:dLbls>
          <c:showPercent val="1"/>
        </c:dLbls>
      </c:pie3DChart>
    </c:plotArea>
    <c:legend>
      <c:legendPos val="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autoTitleDeleted val="1"/>
    <c:view3D>
      <c:rotX val="30"/>
      <c:perspective val="30"/>
    </c:view3D>
    <c:plotArea>
      <c:layout>
        <c:manualLayout>
          <c:layoutTarget val="inner"/>
          <c:xMode val="edge"/>
          <c:yMode val="edge"/>
          <c:x val="8.5438851103912347E-2"/>
          <c:y val="0.22934734153553313"/>
          <c:w val="0.83294544905018975"/>
          <c:h val="0.69830751571561678"/>
        </c:manualLayout>
      </c:layout>
      <c:pie3DChart>
        <c:varyColors val="1"/>
        <c:ser>
          <c:idx val="0"/>
          <c:order val="0"/>
          <c:explosion val="25"/>
          <c:dPt>
            <c:idx val="0"/>
            <c:spPr>
              <a:solidFill>
                <a:srgbClr val="66FF33"/>
              </a:solidFill>
            </c:spPr>
          </c:dPt>
          <c:dPt>
            <c:idx val="1"/>
            <c:spPr>
              <a:solidFill>
                <a:srgbClr val="0070C0"/>
              </a:solidFill>
            </c:spPr>
          </c:dPt>
          <c:dPt>
            <c:idx val="2"/>
            <c:spPr>
              <a:solidFill>
                <a:srgbClr val="FFC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Лист62!$A$1:$A$3</c:f>
              <c:strCache>
                <c:ptCount val="3"/>
                <c:pt idx="0">
                  <c:v>жеңіл</c:v>
                </c:pt>
                <c:pt idx="1">
                  <c:v>орташа</c:v>
                </c:pt>
                <c:pt idx="2">
                  <c:v>ауыр</c:v>
                </c:pt>
              </c:strCache>
            </c:strRef>
          </c:cat>
          <c:val>
            <c:numRef>
              <c:f>Лист62!$B$1:$B$3</c:f>
              <c:numCache>
                <c:formatCode>General</c:formatCode>
                <c:ptCount val="3"/>
                <c:pt idx="0">
                  <c:v>1</c:v>
                </c:pt>
                <c:pt idx="1">
                  <c:v>0</c:v>
                </c:pt>
                <c:pt idx="2">
                  <c:v>0</c:v>
                </c:pt>
              </c:numCache>
            </c:numRef>
          </c:val>
        </c:ser>
        <c:dLbls>
          <c:showPercent val="1"/>
        </c:dLbls>
      </c:pie3DChart>
    </c:plotArea>
    <c:legend>
      <c:legendPos val="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manualLayout>
          <c:layoutTarget val="inner"/>
          <c:xMode val="edge"/>
          <c:yMode val="edge"/>
          <c:x val="8.447224292236119E-2"/>
          <c:y val="0.17464686969012425"/>
          <c:w val="0.87300278610414461"/>
          <c:h val="0.73249531061900031"/>
        </c:manualLayout>
      </c:layout>
      <c:pie3DChart>
        <c:varyColors val="1"/>
        <c:ser>
          <c:idx val="0"/>
          <c:order val="0"/>
          <c:explosion val="25"/>
          <c:dPt>
            <c:idx val="0"/>
            <c:spPr>
              <a:solidFill>
                <a:srgbClr val="00FFFF"/>
              </a:solidFill>
            </c:spPr>
          </c:dPt>
          <c:dPt>
            <c:idx val="1"/>
            <c:spPr>
              <a:solidFill>
                <a:srgbClr val="FFFF00"/>
              </a:solidFill>
            </c:spPr>
          </c:dPt>
          <c:dPt>
            <c:idx val="2"/>
            <c:spPr>
              <a:solidFill>
                <a:srgbClr val="FF0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Лист62!$A$1:$A$3</c:f>
              <c:strCache>
                <c:ptCount val="3"/>
                <c:pt idx="0">
                  <c:v>жеңіл</c:v>
                </c:pt>
                <c:pt idx="1">
                  <c:v>орташа</c:v>
                </c:pt>
                <c:pt idx="2">
                  <c:v>ауыр</c:v>
                </c:pt>
              </c:strCache>
            </c:strRef>
          </c:cat>
          <c:val>
            <c:numRef>
              <c:f>Лист62!$B$1:$B$3</c:f>
              <c:numCache>
                <c:formatCode>General</c:formatCode>
                <c:ptCount val="3"/>
                <c:pt idx="0">
                  <c:v>1</c:v>
                </c:pt>
                <c:pt idx="1">
                  <c:v>0</c:v>
                </c:pt>
                <c:pt idx="2">
                  <c:v>0</c:v>
                </c:pt>
              </c:numCache>
            </c:numRef>
          </c:val>
        </c:ser>
        <c:dLbls>
          <c:showPercent val="1"/>
        </c:dLbls>
      </c:pie3DChart>
    </c:plotArea>
    <c:legend>
      <c:legendPos val="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ru-RU"/>
  <c:chart>
    <c:autoTitleDeleted val="1"/>
    <c:view3D>
      <c:rotX val="30"/>
      <c:perspective val="30"/>
    </c:view3D>
    <c:plotArea>
      <c:layout/>
      <c:pie3DChart>
        <c:varyColors val="1"/>
        <c:ser>
          <c:idx val="0"/>
          <c:order val="0"/>
          <c:explosion val="25"/>
          <c:dPt>
            <c:idx val="0"/>
            <c:spPr>
              <a:solidFill>
                <a:srgbClr val="FF66FF"/>
              </a:solidFill>
            </c:spPr>
          </c:dPt>
          <c:dPt>
            <c:idx val="1"/>
            <c:spPr>
              <a:solidFill>
                <a:srgbClr val="00B0F0"/>
              </a:solidFill>
            </c:spPr>
          </c:dPt>
          <c:dPt>
            <c:idx val="2"/>
            <c:spPr>
              <a:solidFill>
                <a:srgbClr val="FF0066"/>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Лист63!$A$1:$A$3</c:f>
              <c:strCache>
                <c:ptCount val="3"/>
                <c:pt idx="0">
                  <c:v>жеңіл</c:v>
                </c:pt>
                <c:pt idx="1">
                  <c:v>орташа</c:v>
                </c:pt>
                <c:pt idx="2">
                  <c:v>ауыр</c:v>
                </c:pt>
              </c:strCache>
            </c:strRef>
          </c:cat>
          <c:val>
            <c:numRef>
              <c:f>Лист63!$B$1:$B$3</c:f>
              <c:numCache>
                <c:formatCode>General</c:formatCode>
                <c:ptCount val="3"/>
                <c:pt idx="0">
                  <c:v>23</c:v>
                </c:pt>
                <c:pt idx="1">
                  <c:v>0</c:v>
                </c:pt>
                <c:pt idx="2">
                  <c:v>0</c:v>
                </c:pt>
              </c:numCache>
            </c:numRef>
          </c:val>
        </c:ser>
        <c:dLbls>
          <c:showPercent val="1"/>
        </c:dLbls>
      </c:pie3DChart>
    </c:plotArea>
    <c:legend>
      <c:legendPos val="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pie3DChart>
        <c:varyColors val="1"/>
        <c:ser>
          <c:idx val="0"/>
          <c:order val="0"/>
          <c:explosion val="25"/>
          <c:dPt>
            <c:idx val="0"/>
            <c:spPr>
              <a:solidFill>
                <a:srgbClr val="66FF33"/>
              </a:solidFill>
            </c:spPr>
          </c:dPt>
          <c:dPt>
            <c:idx val="1"/>
            <c:spPr>
              <a:solidFill>
                <a:srgbClr val="00FFFF"/>
              </a:solidFill>
            </c:spPr>
          </c:dPt>
          <c:dPt>
            <c:idx val="2"/>
            <c:spPr>
              <a:solidFill>
                <a:srgbClr val="FF00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Лист64!$A$1:$A$3</c:f>
              <c:strCache>
                <c:ptCount val="3"/>
                <c:pt idx="0">
                  <c:v>жеңіл</c:v>
                </c:pt>
                <c:pt idx="1">
                  <c:v>орташа</c:v>
                </c:pt>
                <c:pt idx="2">
                  <c:v>ауыр</c:v>
                </c:pt>
              </c:strCache>
            </c:strRef>
          </c:cat>
          <c:val>
            <c:numRef>
              <c:f>Лист64!$B$1:$B$3</c:f>
              <c:numCache>
                <c:formatCode>General</c:formatCode>
                <c:ptCount val="3"/>
                <c:pt idx="0">
                  <c:v>90</c:v>
                </c:pt>
                <c:pt idx="1">
                  <c:v>9</c:v>
                </c:pt>
                <c:pt idx="2">
                  <c:v>1</c:v>
                </c:pt>
              </c:numCache>
            </c:numRef>
          </c:val>
        </c:ser>
        <c:dLbls>
          <c:showPercent val="1"/>
        </c:dLbls>
      </c:pie3DChart>
    </c:plotArea>
    <c:legend>
      <c:legendPos val="t"/>
      <c:layout/>
      <c:txPr>
        <a:bodyPr/>
        <a:lstStyle/>
        <a:p>
          <a:pPr>
            <a:defRPr sz="2000" b="1" i="1">
              <a:latin typeface="Times New Roman" pitchFamily="18" charset="0"/>
              <a:cs typeface="Times New Roman" pitchFamily="18" charset="0"/>
            </a:defRPr>
          </a:pPr>
          <a:endParaRPr lang="ru-RU"/>
        </a:p>
      </c:txPr>
    </c:legend>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pie3DChart>
        <c:varyColors val="1"/>
        <c:ser>
          <c:idx val="0"/>
          <c:order val="0"/>
          <c:explosion val="25"/>
          <c:dPt>
            <c:idx val="0"/>
            <c:spPr>
              <a:solidFill>
                <a:srgbClr val="0070C0"/>
              </a:solidFill>
            </c:spPr>
          </c:dPt>
          <c:dPt>
            <c:idx val="1"/>
            <c:spPr>
              <a:solidFill>
                <a:schemeClr val="accent6">
                  <a:lumMod val="75000"/>
                </a:schemeClr>
              </a:solidFill>
            </c:spPr>
          </c:dPt>
          <c:dPt>
            <c:idx val="2"/>
            <c:explosion val="28"/>
            <c:spPr>
              <a:solidFill>
                <a:srgbClr val="92D050"/>
              </a:solidFill>
            </c:spPr>
          </c:dPt>
          <c:dPt>
            <c:idx val="3"/>
            <c:spPr>
              <a:solidFill>
                <a:srgbClr val="7030A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Лист52!$A$1:$A$4</c:f>
              <c:strCache>
                <c:ptCount val="4"/>
                <c:pt idx="0">
                  <c:v>а</c:v>
                </c:pt>
                <c:pt idx="1">
                  <c:v>б</c:v>
                </c:pt>
                <c:pt idx="2">
                  <c:v>в</c:v>
                </c:pt>
                <c:pt idx="3">
                  <c:v>г</c:v>
                </c:pt>
              </c:strCache>
            </c:strRef>
          </c:cat>
          <c:val>
            <c:numRef>
              <c:f>Лист52!$B$1:$B$4</c:f>
              <c:numCache>
                <c:formatCode>General</c:formatCode>
                <c:ptCount val="4"/>
                <c:pt idx="0">
                  <c:v>28</c:v>
                </c:pt>
                <c:pt idx="1">
                  <c:v>7</c:v>
                </c:pt>
                <c:pt idx="2">
                  <c:v>21</c:v>
                </c:pt>
                <c:pt idx="3">
                  <c:v>4</c:v>
                </c:pt>
              </c:numCache>
            </c:numRef>
          </c:val>
        </c:ser>
        <c:dLbls>
          <c:showPercent val="1"/>
        </c:dLbls>
      </c:pie3DChart>
    </c:plotArea>
    <c:legend>
      <c:legendPos val="t"/>
      <c:legendEntry>
        <c:idx val="0"/>
        <c:txPr>
          <a:bodyPr/>
          <a:lstStyle/>
          <a:p>
            <a:pPr>
              <a:defRPr sz="2000" b="1">
                <a:solidFill>
                  <a:srgbClr val="002060"/>
                </a:solidFill>
                <a:latin typeface="Times New Roman" pitchFamily="18" charset="0"/>
                <a:cs typeface="Times New Roman" pitchFamily="18" charset="0"/>
              </a:defRPr>
            </a:pPr>
            <a:endParaRPr lang="ru-RU"/>
          </a:p>
        </c:txPr>
      </c:legendEntry>
      <c:layout>
        <c:manualLayout>
          <c:xMode val="edge"/>
          <c:yMode val="edge"/>
          <c:x val="0.29053290808309934"/>
          <c:y val="2.7777777777777912E-2"/>
          <c:w val="0.43794162990710006"/>
          <c:h val="0.1405088947214938"/>
        </c:manualLayout>
      </c:layout>
      <c:txPr>
        <a:bodyPr/>
        <a:lstStyle/>
        <a:p>
          <a:pPr>
            <a:defRPr sz="2000" b="1">
              <a:latin typeface="Times New Roman" pitchFamily="18" charset="0"/>
              <a:cs typeface="Times New Roman" pitchFamily="18" charset="0"/>
            </a:defRPr>
          </a:pPr>
          <a:endParaRPr lang="ru-RU"/>
        </a:p>
      </c:txPr>
    </c:legend>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pie3DChart>
        <c:varyColors val="1"/>
        <c:ser>
          <c:idx val="0"/>
          <c:order val="0"/>
          <c:explosion val="25"/>
          <c:dPt>
            <c:idx val="0"/>
            <c:spPr>
              <a:solidFill>
                <a:srgbClr val="00B0F0"/>
              </a:solidFill>
            </c:spPr>
          </c:dPt>
          <c:dPt>
            <c:idx val="1"/>
            <c:spPr>
              <a:solidFill>
                <a:srgbClr val="FFFF00"/>
              </a:solidFill>
            </c:spPr>
          </c:dPt>
          <c:dPt>
            <c:idx val="2"/>
            <c:spPr>
              <a:solidFill>
                <a:srgbClr val="00B050"/>
              </a:solidFill>
            </c:spPr>
          </c:dPt>
          <c:dPt>
            <c:idx val="3"/>
            <c:spPr>
              <a:solidFill>
                <a:srgbClr val="7030A0"/>
              </a:solidFill>
            </c:spPr>
          </c:dPt>
          <c:dLbls>
            <c:txPr>
              <a:bodyPr/>
              <a:lstStyle/>
              <a:p>
                <a:pPr>
                  <a:defRPr sz="1800">
                    <a:latin typeface="Times New Roman" pitchFamily="18" charset="0"/>
                    <a:cs typeface="Times New Roman" pitchFamily="18" charset="0"/>
                  </a:defRPr>
                </a:pPr>
                <a:endParaRPr lang="ru-RU"/>
              </a:p>
            </c:txPr>
            <c:showPercent val="1"/>
            <c:showLeaderLines val="1"/>
          </c:dLbls>
          <c:cat>
            <c:strRef>
              <c:f>Лист53!$A$1:$A$4</c:f>
              <c:strCache>
                <c:ptCount val="4"/>
                <c:pt idx="0">
                  <c:v>а</c:v>
                </c:pt>
                <c:pt idx="1">
                  <c:v>б</c:v>
                </c:pt>
                <c:pt idx="2">
                  <c:v>в</c:v>
                </c:pt>
                <c:pt idx="3">
                  <c:v>г</c:v>
                </c:pt>
              </c:strCache>
            </c:strRef>
          </c:cat>
          <c:val>
            <c:numRef>
              <c:f>Лист53!$B$1:$B$4</c:f>
              <c:numCache>
                <c:formatCode>General</c:formatCode>
                <c:ptCount val="4"/>
                <c:pt idx="0">
                  <c:v>12</c:v>
                </c:pt>
                <c:pt idx="1">
                  <c:v>22</c:v>
                </c:pt>
                <c:pt idx="2">
                  <c:v>11</c:v>
                </c:pt>
                <c:pt idx="3">
                  <c:v>16</c:v>
                </c:pt>
              </c:numCache>
            </c:numRef>
          </c:val>
        </c:ser>
        <c:dLbls>
          <c:showPercent val="1"/>
        </c:dLbls>
      </c:pie3DChart>
    </c:plotArea>
    <c:legend>
      <c:legendPos val="t"/>
      <c:legendEntry>
        <c:idx val="3"/>
        <c:txPr>
          <a:bodyPr/>
          <a:lstStyle/>
          <a:p>
            <a:pPr>
              <a:defRPr sz="2000" b="1">
                <a:solidFill>
                  <a:srgbClr val="7030A0"/>
                </a:solidFill>
                <a:latin typeface="Times New Roman" pitchFamily="18" charset="0"/>
                <a:cs typeface="Times New Roman" pitchFamily="18" charset="0"/>
              </a:defRPr>
            </a:pPr>
            <a:endParaRPr lang="ru-RU"/>
          </a:p>
        </c:txPr>
      </c:legendEntry>
      <c:layout>
        <c:manualLayout>
          <c:xMode val="edge"/>
          <c:yMode val="edge"/>
          <c:x val="0.28366491688538931"/>
          <c:y val="2.7777777777777912E-2"/>
          <c:w val="0.39898594438165863"/>
          <c:h val="0.13184459651326041"/>
        </c:manualLayout>
      </c:layout>
      <c:txPr>
        <a:bodyPr/>
        <a:lstStyle/>
        <a:p>
          <a:pPr>
            <a:defRPr sz="2000" b="1">
              <a:latin typeface="Times New Roman" pitchFamily="18" charset="0"/>
              <a:cs typeface="Times New Roman" pitchFamily="18" charset="0"/>
            </a:defRPr>
          </a:pPr>
          <a:endParaRPr lang="ru-RU"/>
        </a:p>
      </c:txPr>
    </c:legend>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pie3DChart>
        <c:varyColors val="1"/>
        <c:ser>
          <c:idx val="0"/>
          <c:order val="0"/>
          <c:explosion val="25"/>
          <c:dPt>
            <c:idx val="0"/>
            <c:spPr>
              <a:solidFill>
                <a:srgbClr val="FF0000"/>
              </a:solidFill>
            </c:spPr>
          </c:dPt>
          <c:dPt>
            <c:idx val="1"/>
            <c:spPr>
              <a:solidFill>
                <a:srgbClr val="FFFF00"/>
              </a:solidFill>
            </c:spPr>
          </c:dPt>
          <c:dPt>
            <c:idx val="2"/>
            <c:spPr>
              <a:solidFill>
                <a:srgbClr val="00B0F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Лист54!$A$1:$A$3</c:f>
              <c:strCache>
                <c:ptCount val="3"/>
                <c:pt idx="0">
                  <c:v>а</c:v>
                </c:pt>
                <c:pt idx="1">
                  <c:v>б</c:v>
                </c:pt>
                <c:pt idx="2">
                  <c:v>в</c:v>
                </c:pt>
              </c:strCache>
            </c:strRef>
          </c:cat>
          <c:val>
            <c:numRef>
              <c:f>Лист54!$B$1:$B$3</c:f>
              <c:numCache>
                <c:formatCode>General</c:formatCode>
                <c:ptCount val="3"/>
                <c:pt idx="0">
                  <c:v>15</c:v>
                </c:pt>
                <c:pt idx="1">
                  <c:v>30</c:v>
                </c:pt>
                <c:pt idx="2">
                  <c:v>4</c:v>
                </c:pt>
              </c:numCache>
            </c:numRef>
          </c:val>
        </c:ser>
        <c:dLbls>
          <c:showPercent val="1"/>
        </c:dLbls>
      </c:pie3DChart>
    </c:plotArea>
    <c:legend>
      <c:legendPos val="t"/>
      <c:layout>
        <c:manualLayout>
          <c:xMode val="edge"/>
          <c:yMode val="edge"/>
          <c:x val="0.32579133858267717"/>
          <c:y val="2.7777777777777912E-2"/>
          <c:w val="0.33730599300087682"/>
          <c:h val="0.1253838582677162"/>
        </c:manualLayout>
      </c:layout>
      <c:txPr>
        <a:bodyPr/>
        <a:lstStyle/>
        <a:p>
          <a:pPr>
            <a:defRPr sz="2000" b="1">
              <a:latin typeface="Times New Roman" pitchFamily="18" charset="0"/>
              <a:cs typeface="Times New Roman" pitchFamily="18" charset="0"/>
            </a:defRPr>
          </a:pPr>
          <a:endParaRPr lang="ru-RU"/>
        </a:p>
      </c:txPr>
    </c:legend>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perspective val="30"/>
    </c:view3D>
    <c:plotArea>
      <c:layout/>
      <c:pie3DChart>
        <c:varyColors val="1"/>
        <c:ser>
          <c:idx val="0"/>
          <c:order val="0"/>
          <c:explosion val="25"/>
          <c:dPt>
            <c:idx val="0"/>
            <c:spPr>
              <a:solidFill>
                <a:srgbClr val="FF0000"/>
              </a:solidFill>
            </c:spPr>
          </c:dPt>
          <c:dPt>
            <c:idx val="1"/>
            <c:spPr>
              <a:solidFill>
                <a:srgbClr val="00B050"/>
              </a:solidFill>
            </c:spPr>
          </c:dPt>
          <c:dPt>
            <c:idx val="2"/>
            <c:spPr>
              <a:solidFill>
                <a:srgbClr val="92D050"/>
              </a:solidFill>
            </c:spPr>
          </c:dPt>
          <c:dPt>
            <c:idx val="3"/>
            <c:spPr>
              <a:solidFill>
                <a:srgbClr val="7030A0"/>
              </a:solidFill>
            </c:spPr>
          </c:dPt>
          <c:dPt>
            <c:idx val="4"/>
            <c:spPr>
              <a:solidFill>
                <a:srgbClr val="00B0F0"/>
              </a:solidFill>
            </c:spPr>
          </c:dPt>
          <c:dPt>
            <c:idx val="5"/>
            <c:spPr>
              <a:solidFill>
                <a:srgbClr val="FFFF00"/>
              </a:solidFill>
            </c:spPr>
          </c:dPt>
          <c:dLbls>
            <c:txPr>
              <a:bodyPr/>
              <a:lstStyle/>
              <a:p>
                <a:pPr>
                  <a:defRPr sz="1800" b="1">
                    <a:latin typeface="Times New Roman" pitchFamily="18" charset="0"/>
                    <a:cs typeface="Times New Roman" pitchFamily="18" charset="0"/>
                  </a:defRPr>
                </a:pPr>
                <a:endParaRPr lang="ru-RU"/>
              </a:p>
            </c:txPr>
            <c:showPercent val="1"/>
            <c:showLeaderLines val="1"/>
          </c:dLbls>
          <c:cat>
            <c:strRef>
              <c:f>Лист55!$A$1:$A$6</c:f>
              <c:strCache>
                <c:ptCount val="6"/>
                <c:pt idx="0">
                  <c:v>а</c:v>
                </c:pt>
                <c:pt idx="1">
                  <c:v>б</c:v>
                </c:pt>
                <c:pt idx="2">
                  <c:v>в</c:v>
                </c:pt>
                <c:pt idx="3">
                  <c:v>г</c:v>
                </c:pt>
                <c:pt idx="4">
                  <c:v>д</c:v>
                </c:pt>
                <c:pt idx="5">
                  <c:v>е</c:v>
                </c:pt>
              </c:strCache>
            </c:strRef>
          </c:cat>
          <c:val>
            <c:numRef>
              <c:f>Лист55!$B$1:$B$6</c:f>
              <c:numCache>
                <c:formatCode>General</c:formatCode>
                <c:ptCount val="6"/>
                <c:pt idx="0">
                  <c:v>34</c:v>
                </c:pt>
                <c:pt idx="1">
                  <c:v>2</c:v>
                </c:pt>
                <c:pt idx="2">
                  <c:v>2</c:v>
                </c:pt>
                <c:pt idx="3">
                  <c:v>4</c:v>
                </c:pt>
                <c:pt idx="4">
                  <c:v>16</c:v>
                </c:pt>
                <c:pt idx="5">
                  <c:v>3</c:v>
                </c:pt>
              </c:numCache>
            </c:numRef>
          </c:val>
        </c:ser>
        <c:dLbls>
          <c:showPercent val="1"/>
        </c:dLbls>
      </c:pie3DChart>
    </c:plotArea>
    <c:legend>
      <c:legendPos val="t"/>
      <c:txPr>
        <a:bodyPr/>
        <a:lstStyle/>
        <a:p>
          <a:pPr>
            <a:defRPr sz="2000" b="1">
              <a:latin typeface="Times New Roman" pitchFamily="18" charset="0"/>
              <a:cs typeface="Times New Roman" pitchFamily="18" charset="0"/>
            </a:defRPr>
          </a:pPr>
          <a:endParaRPr lang="ru-RU"/>
        </a:p>
      </c:txPr>
    </c:legend>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15.11.2017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011354"/>
          </a:xfrm>
        </p:spPr>
        <p:txBody>
          <a:bodyPr>
            <a:normAutofit/>
          </a:bodyPr>
          <a:lstStyle/>
          <a:p>
            <a:r>
              <a:rPr lang="kk-KZ" sz="2800" b="1" i="1" dirty="0" smtClean="0">
                <a:solidFill>
                  <a:srgbClr val="002060"/>
                </a:solidFill>
                <a:latin typeface="Times New Roman" pitchFamily="18" charset="0"/>
                <a:cs typeface="Times New Roman" pitchFamily="18" charset="0"/>
              </a:rPr>
              <a:t>Ата – анаға арналған сауалнама: </a:t>
            </a:r>
            <a:r>
              <a:rPr lang="ru-RU" sz="2800" b="1" i="1" dirty="0" smtClean="0">
                <a:solidFill>
                  <a:srgbClr val="002060"/>
                </a:solidFill>
                <a:latin typeface="Times New Roman" pitchFamily="18" charset="0"/>
                <a:cs typeface="Times New Roman" pitchFamily="18" charset="0"/>
              </a:rPr>
              <a:t/>
            </a:r>
            <a:br>
              <a:rPr lang="ru-RU" sz="2800" b="1" i="1" dirty="0" smtClean="0">
                <a:solidFill>
                  <a:srgbClr val="002060"/>
                </a:solidFill>
                <a:latin typeface="Times New Roman" pitchFamily="18" charset="0"/>
                <a:cs typeface="Times New Roman" pitchFamily="18" charset="0"/>
              </a:rPr>
            </a:br>
            <a:r>
              <a:rPr lang="kk-KZ" sz="2800" b="1" i="1" dirty="0" smtClean="0">
                <a:solidFill>
                  <a:srgbClr val="FF0000"/>
                </a:solidFill>
                <a:latin typeface="Times New Roman" pitchFamily="18" charset="0"/>
                <a:cs typeface="Times New Roman" pitchFamily="18" charset="0"/>
              </a:rPr>
              <a:t>«Балаңыз балабақшаға дайын ба?» </a:t>
            </a:r>
            <a:r>
              <a:rPr lang="ru-RU" sz="2800" b="1" i="1" dirty="0" smtClean="0">
                <a:solidFill>
                  <a:srgbClr val="FF0000"/>
                </a:solidFill>
                <a:latin typeface="Times New Roman" pitchFamily="18" charset="0"/>
                <a:cs typeface="Times New Roman" pitchFamily="18" charset="0"/>
              </a:rPr>
              <a:t/>
            </a:r>
            <a:br>
              <a:rPr lang="ru-RU" sz="2800" b="1" i="1" dirty="0" smtClean="0">
                <a:solidFill>
                  <a:srgbClr val="FF0000"/>
                </a:solidFill>
                <a:latin typeface="Times New Roman" pitchFamily="18" charset="0"/>
                <a:cs typeface="Times New Roman" pitchFamily="18" charset="0"/>
              </a:rPr>
            </a:br>
            <a:r>
              <a:rPr lang="kk-KZ" sz="2800" b="1" i="1" dirty="0" smtClean="0">
                <a:solidFill>
                  <a:srgbClr val="FF0000"/>
                </a:solidFill>
                <a:latin typeface="Times New Roman" pitchFamily="18" charset="0"/>
                <a:cs typeface="Times New Roman" pitchFamily="18" charset="0"/>
              </a:rPr>
              <a:t> </a:t>
            </a:r>
            <a:r>
              <a:rPr lang="ru-RU" sz="2800" i="1" dirty="0" smtClean="0">
                <a:solidFill>
                  <a:srgbClr val="FF0000"/>
                </a:solidFill>
                <a:latin typeface="Times New Roman" pitchFamily="18" charset="0"/>
                <a:cs typeface="Times New Roman" pitchFamily="18" charset="0"/>
              </a:rPr>
              <a:t/>
            </a:r>
            <a:br>
              <a:rPr lang="ru-RU" sz="2800" i="1" dirty="0" smtClean="0">
                <a:solidFill>
                  <a:srgbClr val="FF0000"/>
                </a:solidFill>
                <a:latin typeface="Times New Roman" pitchFamily="18" charset="0"/>
                <a:cs typeface="Times New Roman" pitchFamily="18" charset="0"/>
              </a:rPr>
            </a:br>
            <a:endParaRPr lang="ru-RU" sz="2800" dirty="0"/>
          </a:p>
        </p:txBody>
      </p:sp>
      <p:pic>
        <p:nvPicPr>
          <p:cNvPr id="4" name="Рисунок 3" descr="http://free-illustrations-o01.gatag.net/images/gi01a201405221100.png"/>
          <p:cNvPicPr/>
          <p:nvPr/>
        </p:nvPicPr>
        <p:blipFill>
          <a:blip r:embed="rId2" cstate="print"/>
          <a:srcRect/>
          <a:stretch>
            <a:fillRect/>
          </a:stretch>
        </p:blipFill>
        <p:spPr bwMode="auto">
          <a:xfrm>
            <a:off x="500034" y="1428736"/>
            <a:ext cx="8001056" cy="3500462"/>
          </a:xfrm>
          <a:prstGeom prst="rect">
            <a:avLst/>
          </a:prstGeom>
          <a:noFill/>
          <a:ln w="9525">
            <a:noFill/>
            <a:miter lim="800000"/>
            <a:headEnd/>
            <a:tailEnd/>
          </a:ln>
        </p:spPr>
      </p:pic>
      <p:sp>
        <p:nvSpPr>
          <p:cNvPr id="5" name="Прямоугольник 4"/>
          <p:cNvSpPr/>
          <p:nvPr/>
        </p:nvSpPr>
        <p:spPr>
          <a:xfrm>
            <a:off x="2286000" y="5357826"/>
            <a:ext cx="4572000" cy="923330"/>
          </a:xfrm>
          <a:prstGeom prst="rect">
            <a:avLst/>
          </a:prstGeom>
        </p:spPr>
        <p:txBody>
          <a:bodyPr wrap="square">
            <a:spAutoFit/>
          </a:bodyPr>
          <a:lstStyle/>
          <a:p>
            <a:pPr lvl="0" algn="ctr" fontAlgn="base">
              <a:spcBef>
                <a:spcPct val="0"/>
              </a:spcBef>
              <a:spcAft>
                <a:spcPct val="0"/>
              </a:spcAft>
            </a:pPr>
            <a:r>
              <a:rPr lang="kk-KZ" b="1" i="1" dirty="0" smtClean="0">
                <a:solidFill>
                  <a:srgbClr val="002060"/>
                </a:solidFill>
                <a:latin typeface="Times New Roman" pitchFamily="18" charset="0"/>
                <a:ea typeface="Calibri" pitchFamily="34" charset="0"/>
                <a:cs typeface="Times New Roman" pitchFamily="18" charset="0"/>
              </a:rPr>
              <a:t>Дайындаған:  педагог – психолог                                 </a:t>
            </a:r>
            <a:r>
              <a:rPr lang="kk-KZ" b="1" i="1" dirty="0" smtClean="0">
                <a:solidFill>
                  <a:srgbClr val="FF0000"/>
                </a:solidFill>
                <a:latin typeface="Times New Roman" pitchFamily="18" charset="0"/>
                <a:ea typeface="Calibri" pitchFamily="34" charset="0"/>
                <a:cs typeface="Times New Roman" pitchFamily="18" charset="0"/>
              </a:rPr>
              <a:t>Ашабекова А.Н.</a:t>
            </a:r>
          </a:p>
          <a:p>
            <a:pPr lvl="0" algn="ctr" fontAlgn="base">
              <a:spcBef>
                <a:spcPct val="0"/>
              </a:spcBef>
              <a:spcAft>
                <a:spcPct val="0"/>
              </a:spcAft>
            </a:pPr>
            <a:r>
              <a:rPr lang="kk-KZ" b="1" i="1" dirty="0" smtClean="0">
                <a:solidFill>
                  <a:srgbClr val="FF0000"/>
                </a:solidFill>
                <a:latin typeface="Times New Roman" pitchFamily="18" charset="0"/>
                <a:cs typeface="Times New Roman" pitchFamily="18" charset="0"/>
              </a:rPr>
              <a:t>2017– 2018 жыл</a:t>
            </a:r>
            <a:endParaRPr lang="kk-KZ"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8715436" cy="6500858"/>
          </a:xfrm>
        </p:spPr>
        <p:txBody>
          <a:bodyPr>
            <a:normAutofit/>
          </a:bodyPr>
          <a:lstStyle/>
          <a:p>
            <a:r>
              <a:rPr lang="kk-KZ" sz="2000" b="1" i="1" dirty="0" smtClean="0">
                <a:solidFill>
                  <a:srgbClr val="FF0000"/>
                </a:solidFill>
                <a:latin typeface="Times New Roman" pitchFamily="18" charset="0"/>
                <a:cs typeface="Times New Roman" pitchFamily="18" charset="0"/>
              </a:rPr>
              <a:t>№1  Кіші “Балапан” тобы </a:t>
            </a:r>
            <a:r>
              <a:rPr lang="kk-KZ" sz="2000" i="1" dirty="0" smtClean="0">
                <a:latin typeface="Times New Roman" pitchFamily="18" charset="0"/>
                <a:cs typeface="Times New Roman" pitchFamily="18" charset="0"/>
              </a:rPr>
              <a:t/>
            </a:r>
            <a:br>
              <a:rPr lang="kk-KZ" sz="2000" i="1" dirty="0" smtClean="0">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27 </a:t>
            </a:r>
            <a:r>
              <a:rPr lang="kk-KZ" sz="2000" b="1" i="1" dirty="0" smtClean="0">
                <a:solidFill>
                  <a:srgbClr val="002060"/>
                </a:solidFill>
                <a:latin typeface="Times New Roman" pitchFamily="18" charset="0"/>
                <a:cs typeface="Times New Roman" pitchFamily="18" charset="0"/>
              </a:rPr>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23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85 %</a:t>
            </a:r>
            <a:r>
              <a:rPr lang="kk-KZ" sz="2000" b="1" i="1" dirty="0" smtClean="0">
                <a:solidFill>
                  <a:srgbClr val="002060"/>
                </a:solidFill>
                <a:latin typeface="Times New Roman" pitchFamily="18" charset="0"/>
                <a:cs typeface="Times New Roman" pitchFamily="18" charset="0"/>
              </a:rPr>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4 ата – ана – 24 – 39 ұпай – шартты дайын – </a:t>
            </a:r>
            <a:r>
              <a:rPr lang="kk-KZ" sz="2000" b="1" i="1" dirty="0" smtClean="0">
                <a:solidFill>
                  <a:srgbClr val="FF0000"/>
                </a:solidFill>
                <a:latin typeface="Times New Roman" pitchFamily="18" charset="0"/>
                <a:cs typeface="Times New Roman" pitchFamily="18" charset="0"/>
              </a:rPr>
              <a:t>15 %</a:t>
            </a:r>
            <a:r>
              <a:rPr lang="kk-KZ" sz="2000" b="1" i="1" dirty="0" smtClean="0">
                <a:solidFill>
                  <a:srgbClr val="002060"/>
                </a:solidFill>
                <a:latin typeface="Times New Roman" pitchFamily="18" charset="0"/>
                <a:cs typeface="Times New Roman" pitchFamily="18" charset="0"/>
              </a:rPr>
              <a:t> </a:t>
            </a:r>
            <a:r>
              <a:rPr lang="ru-RU" sz="2000" i="1" dirty="0" smtClean="0">
                <a:latin typeface="Times New Roman" pitchFamily="18" charset="0"/>
                <a:cs typeface="Times New Roman" pitchFamily="18" charset="0"/>
              </a:rPr>
              <a:t/>
            </a:r>
            <a:br>
              <a:rPr lang="ru-RU" sz="2000" i="1" dirty="0" smtClean="0">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№2  Кіші “ Жұлдыздар” тобы </a:t>
            </a:r>
            <a:r>
              <a:rPr lang="kk-KZ" sz="2000" b="1" i="1" dirty="0" smtClean="0">
                <a:solidFill>
                  <a:srgbClr val="002060"/>
                </a:solidFill>
                <a:latin typeface="Times New Roman" pitchFamily="18" charset="0"/>
                <a:cs typeface="Times New Roman" pitchFamily="18" charset="0"/>
              </a:rPr>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21</a:t>
            </a: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15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72%</a:t>
            </a:r>
            <a:r>
              <a:rPr lang="kk-KZ" sz="2000" b="1" i="1" dirty="0" smtClean="0">
                <a:solidFill>
                  <a:srgbClr val="002060"/>
                </a:solidFill>
                <a:latin typeface="Times New Roman" pitchFamily="18" charset="0"/>
                <a:cs typeface="Times New Roman" pitchFamily="18" charset="0"/>
              </a:rPr>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 6 ата – ана – 24 – 39 ұпай – шартты дайын – </a:t>
            </a:r>
            <a:r>
              <a:rPr lang="kk-KZ" sz="2000" b="1" i="1" dirty="0" smtClean="0">
                <a:solidFill>
                  <a:srgbClr val="FF0000"/>
                </a:solidFill>
                <a:latin typeface="Times New Roman" pitchFamily="18" charset="0"/>
                <a:cs typeface="Times New Roman" pitchFamily="18" charset="0"/>
              </a:rPr>
              <a:t>28%</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№3 Вторая младшая группа “Смешарики”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2</a:t>
            </a: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100%</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 4 Екінші кіші “Көңілді шарлар” тобы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21</a:t>
            </a: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20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95%</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1 ата – ана – 24 – 39 ұпай – шартты дайын – </a:t>
            </a:r>
            <a:r>
              <a:rPr lang="kk-KZ" sz="2000" b="1" i="1" dirty="0" smtClean="0">
                <a:solidFill>
                  <a:srgbClr val="FF0000"/>
                </a:solidFill>
                <a:latin typeface="Times New Roman" pitchFamily="18" charset="0"/>
                <a:cs typeface="Times New Roman" pitchFamily="18" charset="0"/>
              </a:rPr>
              <a:t>5% </a:t>
            </a:r>
            <a:r>
              <a:rPr lang="kk-KZ" sz="2000" b="1" i="1" dirty="0" smtClean="0">
                <a:solidFill>
                  <a:srgbClr val="002060"/>
                </a:solidFill>
                <a:latin typeface="Times New Roman" pitchFamily="18" charset="0"/>
                <a:cs typeface="Times New Roman" pitchFamily="18" charset="0"/>
              </a:rPr>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a:r>
            <a:br>
              <a:rPr lang="kk-KZ" sz="2000" b="1" i="1" dirty="0" smtClean="0">
                <a:solidFill>
                  <a:srgbClr val="FF0000"/>
                </a:solidFill>
                <a:latin typeface="Times New Roman" pitchFamily="18" charset="0"/>
                <a:cs typeface="Times New Roman" pitchFamily="18" charset="0"/>
              </a:rPr>
            </a:br>
            <a:r>
              <a:rPr lang="ru-RU" sz="2000" i="1" dirty="0" smtClean="0">
                <a:solidFill>
                  <a:srgbClr val="FF0000"/>
                </a:solidFill>
                <a:latin typeface="Times New Roman" pitchFamily="18" charset="0"/>
                <a:cs typeface="Times New Roman" pitchFamily="18" charset="0"/>
              </a:rPr>
              <a:t/>
            </a:r>
            <a:br>
              <a:rPr lang="ru-RU" sz="2000" i="1" dirty="0" smtClean="0">
                <a:solidFill>
                  <a:srgbClr val="FF0000"/>
                </a:solidFill>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5797568"/>
          </a:xfrm>
        </p:spPr>
        <p:txBody>
          <a:bodyPr>
            <a:normAutofit/>
          </a:bodyPr>
          <a:lstStyle/>
          <a:p>
            <a:r>
              <a:rPr lang="kk-KZ" sz="2000" b="1" i="1" dirty="0" smtClean="0">
                <a:solidFill>
                  <a:srgbClr val="FF0000"/>
                </a:solidFill>
                <a:latin typeface="Times New Roman" pitchFamily="18" charset="0"/>
                <a:cs typeface="Times New Roman" pitchFamily="18" charset="0"/>
              </a:rPr>
              <a:t>№5 Средняя  группа “Солнышко”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1</a:t>
            </a: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1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100%</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№6 Средняя  группа  “Бабочка”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1</a:t>
            </a: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1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100%</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7 Ортаңғы топ “ Қарлығаш”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2</a:t>
            </a: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100%</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FF0000"/>
                </a:solidFill>
                <a:latin typeface="Times New Roman" pitchFamily="18" charset="0"/>
                <a:cs typeface="Times New Roman" pitchFamily="18" charset="0"/>
              </a:rPr>
              <a:t> №12 Вторая младшая группа “Цветик – Семицветик” </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Сауалнамаға жауап берген ата – аналар – </a:t>
            </a:r>
            <a:r>
              <a:rPr lang="kk-KZ" sz="2000" b="1" i="1" dirty="0" smtClean="0">
                <a:solidFill>
                  <a:srgbClr val="FF0000"/>
                </a:solidFill>
                <a:latin typeface="Times New Roman" pitchFamily="18" charset="0"/>
                <a:cs typeface="Times New Roman" pitchFamily="18" charset="0"/>
              </a:rPr>
              <a:t>23</a:t>
            </a:r>
            <a:r>
              <a:rPr lang="kk-KZ" sz="2000" b="1" i="1" dirty="0" smtClean="0">
                <a:solidFill>
                  <a:srgbClr val="002060"/>
                </a:solidFill>
                <a:latin typeface="Times New Roman" pitchFamily="18" charset="0"/>
                <a:cs typeface="Times New Roman" pitchFamily="18" charset="0"/>
              </a:rPr>
              <a:t> </a:t>
            </a:r>
            <a:br>
              <a:rPr lang="kk-KZ" sz="2000" b="1" i="1" dirty="0" smtClean="0">
                <a:solidFill>
                  <a:srgbClr val="00206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22 ата – ана – 40 – 55 ұпай – балабақшаға келуге дайын – </a:t>
            </a:r>
            <a:r>
              <a:rPr lang="kk-KZ" sz="2000" b="1" i="1" dirty="0" smtClean="0">
                <a:solidFill>
                  <a:srgbClr val="FF0000"/>
                </a:solidFill>
                <a:latin typeface="Times New Roman" pitchFamily="18" charset="0"/>
                <a:cs typeface="Times New Roman" pitchFamily="18" charset="0"/>
              </a:rPr>
              <a:t>95%</a:t>
            </a:r>
            <a:br>
              <a:rPr lang="kk-KZ" sz="2000" b="1" i="1" dirty="0" smtClean="0">
                <a:solidFill>
                  <a:srgbClr val="FF0000"/>
                </a:solidFill>
                <a:latin typeface="Times New Roman" pitchFamily="18" charset="0"/>
                <a:cs typeface="Times New Roman" pitchFamily="18" charset="0"/>
              </a:rPr>
            </a:br>
            <a:r>
              <a:rPr lang="kk-KZ" sz="2000" b="1" i="1" dirty="0" smtClean="0">
                <a:solidFill>
                  <a:srgbClr val="002060"/>
                </a:solidFill>
                <a:latin typeface="Times New Roman" pitchFamily="18" charset="0"/>
                <a:cs typeface="Times New Roman" pitchFamily="18" charset="0"/>
              </a:rPr>
              <a:t> 1 ата – ана – 24 – 39 ұпай – шартты дайын – </a:t>
            </a:r>
            <a:r>
              <a:rPr lang="kk-KZ" sz="2000" b="1" i="1" dirty="0" smtClean="0">
                <a:solidFill>
                  <a:srgbClr val="FF0000"/>
                </a:solidFill>
                <a:latin typeface="Times New Roman" pitchFamily="18" charset="0"/>
                <a:cs typeface="Times New Roman" pitchFamily="18" charset="0"/>
              </a:rPr>
              <a:t>5% </a:t>
            </a:r>
            <a:endParaRPr lang="ru-RU"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3011486"/>
          </a:xfrm>
        </p:spPr>
        <p:txBody>
          <a:bodyPr>
            <a:normAutofit fontScale="90000"/>
          </a:bodyPr>
          <a:lstStyle/>
          <a:p>
            <a:r>
              <a:rPr lang="kk-KZ" sz="2000" b="1" i="1" dirty="0" smtClean="0">
                <a:solidFill>
                  <a:srgbClr val="002060"/>
                </a:solidFill>
                <a:latin typeface="Times New Roman" pitchFamily="18" charset="0"/>
                <a:cs typeface="Times New Roman" pitchFamily="18" charset="0"/>
              </a:rPr>
              <a:t> </a:t>
            </a:r>
            <a:r>
              <a:rPr lang="kk-KZ" sz="2200" b="1" i="1" dirty="0" smtClean="0">
                <a:solidFill>
                  <a:srgbClr val="002060"/>
                </a:solidFill>
                <a:latin typeface="Times New Roman" pitchFamily="18" charset="0"/>
                <a:cs typeface="Times New Roman" pitchFamily="18" charset="0"/>
              </a:rPr>
              <a:t>Сауалнамаға жауап берген ата – аналар – </a:t>
            </a:r>
            <a:r>
              <a:rPr lang="kk-KZ" sz="2200" b="1" i="1" dirty="0" smtClean="0">
                <a:solidFill>
                  <a:srgbClr val="FF0000"/>
                </a:solidFill>
                <a:latin typeface="Times New Roman" pitchFamily="18" charset="0"/>
                <a:cs typeface="Times New Roman" pitchFamily="18" charset="0"/>
              </a:rPr>
              <a:t>98 </a:t>
            </a:r>
            <a:r>
              <a:rPr lang="kk-KZ" sz="2200" b="1" i="1" dirty="0" smtClean="0">
                <a:solidFill>
                  <a:srgbClr val="002060"/>
                </a:solidFill>
                <a:latin typeface="Times New Roman" pitchFamily="18" charset="0"/>
                <a:cs typeface="Times New Roman" pitchFamily="18" charset="0"/>
              </a:rPr>
              <a:t/>
            </a:r>
            <a:br>
              <a:rPr lang="kk-KZ" sz="2200" b="1" i="1" dirty="0" smtClean="0">
                <a:solidFill>
                  <a:srgbClr val="002060"/>
                </a:solidFill>
                <a:latin typeface="Times New Roman" pitchFamily="18" charset="0"/>
                <a:cs typeface="Times New Roman" pitchFamily="18" charset="0"/>
              </a:rPr>
            </a:br>
            <a:r>
              <a:rPr lang="kk-KZ" sz="2200" b="1" i="1" dirty="0" smtClean="0">
                <a:solidFill>
                  <a:srgbClr val="002060"/>
                </a:solidFill>
                <a:latin typeface="Times New Roman" pitchFamily="18" charset="0"/>
                <a:cs typeface="Times New Roman" pitchFamily="18" charset="0"/>
              </a:rPr>
              <a:t/>
            </a:r>
            <a:br>
              <a:rPr lang="kk-KZ" sz="2200" b="1" i="1" dirty="0" smtClean="0">
                <a:solidFill>
                  <a:srgbClr val="002060"/>
                </a:solidFill>
                <a:latin typeface="Times New Roman" pitchFamily="18" charset="0"/>
                <a:cs typeface="Times New Roman" pitchFamily="18" charset="0"/>
              </a:rPr>
            </a:br>
            <a:r>
              <a:rPr lang="kk-KZ" sz="2200" b="1" i="1" dirty="0" smtClean="0">
                <a:solidFill>
                  <a:srgbClr val="002060"/>
                </a:solidFill>
                <a:latin typeface="Times New Roman" pitchFamily="18" charset="0"/>
                <a:cs typeface="Times New Roman" pitchFamily="18" charset="0"/>
              </a:rPr>
              <a:t>    </a:t>
            </a:r>
            <a:r>
              <a:rPr lang="kk-KZ" sz="2200" b="1" i="1" dirty="0" smtClean="0">
                <a:solidFill>
                  <a:srgbClr val="FF0000"/>
                </a:solidFill>
                <a:latin typeface="Times New Roman" pitchFamily="18" charset="0"/>
                <a:cs typeface="Times New Roman" pitchFamily="18" charset="0"/>
              </a:rPr>
              <a:t>86</a:t>
            </a:r>
            <a:r>
              <a:rPr lang="kk-KZ" sz="2200" b="1" i="1" dirty="0" smtClean="0">
                <a:solidFill>
                  <a:srgbClr val="002060"/>
                </a:solidFill>
                <a:latin typeface="Times New Roman" pitchFamily="18" charset="0"/>
                <a:cs typeface="Times New Roman" pitchFamily="18" charset="0"/>
              </a:rPr>
              <a:t> ата – ана – 40 – 55 ұпай – балабақшаға келуге дайын</a:t>
            </a:r>
            <a:r>
              <a:rPr lang="ru-RU" sz="2200" b="1" i="1" dirty="0" smtClean="0">
                <a:solidFill>
                  <a:srgbClr val="002060"/>
                </a:solidFill>
                <a:latin typeface="Times New Roman" pitchFamily="18" charset="0"/>
                <a:ea typeface="Times New Roman" pitchFamily="18" charset="0"/>
                <a:cs typeface="Times New Roman" pitchFamily="18" charset="0"/>
              </a:rPr>
              <a:t> – </a:t>
            </a:r>
            <a:r>
              <a:rPr lang="ru-RU" sz="2200" b="1" i="1" dirty="0" smtClean="0">
                <a:solidFill>
                  <a:srgbClr val="FF0000"/>
                </a:solidFill>
                <a:latin typeface="Times New Roman" pitchFamily="18" charset="0"/>
                <a:ea typeface="Times New Roman" pitchFamily="18" charset="0"/>
                <a:cs typeface="Times New Roman" pitchFamily="18" charset="0"/>
              </a:rPr>
              <a:t>88% </a:t>
            </a:r>
            <a:r>
              <a:rPr lang="kk-KZ" sz="2200" b="1" i="1" dirty="0" smtClean="0">
                <a:solidFill>
                  <a:srgbClr val="002060"/>
                </a:solidFill>
                <a:latin typeface="Times New Roman" pitchFamily="18" charset="0"/>
                <a:cs typeface="Times New Roman" pitchFamily="18" charset="0"/>
              </a:rPr>
              <a:t/>
            </a:r>
            <a:br>
              <a:rPr lang="kk-KZ" sz="2200" b="1" i="1" dirty="0" smtClean="0">
                <a:solidFill>
                  <a:srgbClr val="002060"/>
                </a:solidFill>
                <a:latin typeface="Times New Roman" pitchFamily="18" charset="0"/>
                <a:cs typeface="Times New Roman" pitchFamily="18" charset="0"/>
              </a:rPr>
            </a:br>
            <a:r>
              <a:rPr lang="kk-KZ" sz="2200" b="1" i="1" dirty="0" smtClean="0">
                <a:solidFill>
                  <a:srgbClr val="002060"/>
                </a:solidFill>
                <a:latin typeface="Times New Roman" pitchFamily="18" charset="0"/>
                <a:cs typeface="Times New Roman" pitchFamily="18" charset="0"/>
              </a:rPr>
              <a:t>                                                –</a:t>
            </a:r>
            <a:r>
              <a:rPr lang="ru-RU" sz="2200" b="1" i="1" dirty="0" smtClean="0">
                <a:solidFill>
                  <a:srgbClr val="002060"/>
                </a:solidFill>
                <a:latin typeface="Times New Roman" pitchFamily="18" charset="0"/>
                <a:ea typeface="Times New Roman" pitchFamily="18" charset="0"/>
                <a:cs typeface="Times New Roman" pitchFamily="18" charset="0"/>
              </a:rPr>
              <a:t> готов к поступлению в ДОУ – </a:t>
            </a:r>
            <a:r>
              <a:rPr lang="ru-RU" sz="2200" b="1" i="1" dirty="0" smtClean="0">
                <a:solidFill>
                  <a:srgbClr val="FF0000"/>
                </a:solidFill>
                <a:latin typeface="Times New Roman" pitchFamily="18" charset="0"/>
                <a:ea typeface="Times New Roman" pitchFamily="18" charset="0"/>
                <a:cs typeface="Times New Roman" pitchFamily="18" charset="0"/>
              </a:rPr>
              <a:t>88%</a:t>
            </a:r>
            <a:r>
              <a:rPr lang="kk-KZ" sz="2200" b="1" i="1" dirty="0" smtClean="0">
                <a:solidFill>
                  <a:srgbClr val="002060"/>
                </a:solidFill>
                <a:latin typeface="Times New Roman" pitchFamily="18" charset="0"/>
                <a:cs typeface="Times New Roman" pitchFamily="18" charset="0"/>
              </a:rPr>
              <a:t/>
            </a:r>
            <a:br>
              <a:rPr lang="kk-KZ" sz="2200" b="1" i="1" dirty="0" smtClean="0">
                <a:solidFill>
                  <a:srgbClr val="002060"/>
                </a:solidFill>
                <a:latin typeface="Times New Roman" pitchFamily="18" charset="0"/>
                <a:cs typeface="Times New Roman" pitchFamily="18" charset="0"/>
              </a:rPr>
            </a:br>
            <a:r>
              <a:rPr lang="kk-KZ" sz="2200" b="1" i="1" dirty="0" smtClean="0">
                <a:solidFill>
                  <a:srgbClr val="FF0000"/>
                </a:solidFill>
                <a:latin typeface="Times New Roman" pitchFamily="18" charset="0"/>
                <a:cs typeface="Times New Roman" pitchFamily="18" charset="0"/>
              </a:rPr>
              <a:t>12</a:t>
            </a:r>
            <a:r>
              <a:rPr lang="kk-KZ" sz="2200" b="1" i="1" dirty="0" smtClean="0">
                <a:solidFill>
                  <a:srgbClr val="002060"/>
                </a:solidFill>
                <a:latin typeface="Times New Roman" pitchFamily="18" charset="0"/>
                <a:cs typeface="Times New Roman" pitchFamily="18" charset="0"/>
              </a:rPr>
              <a:t> ата – ана – 24 – 39 ұпай – шартты дайын – </a:t>
            </a:r>
            <a:r>
              <a:rPr lang="kk-KZ" sz="2200" b="1" i="1" dirty="0" smtClean="0">
                <a:solidFill>
                  <a:srgbClr val="FF0000"/>
                </a:solidFill>
                <a:latin typeface="Times New Roman" pitchFamily="18" charset="0"/>
                <a:cs typeface="Times New Roman" pitchFamily="18" charset="0"/>
              </a:rPr>
              <a:t> 12%</a:t>
            </a:r>
            <a:r>
              <a:rPr lang="kk-KZ" sz="2200" b="1" i="1" dirty="0" smtClean="0">
                <a:solidFill>
                  <a:srgbClr val="002060"/>
                </a:solidFill>
                <a:latin typeface="Times New Roman" pitchFamily="18" charset="0"/>
                <a:cs typeface="Times New Roman" pitchFamily="18" charset="0"/>
              </a:rPr>
              <a:t/>
            </a:r>
            <a:br>
              <a:rPr lang="kk-KZ" sz="2200" b="1" i="1" dirty="0" smtClean="0">
                <a:solidFill>
                  <a:srgbClr val="002060"/>
                </a:solidFill>
                <a:latin typeface="Times New Roman" pitchFamily="18" charset="0"/>
                <a:cs typeface="Times New Roman" pitchFamily="18" charset="0"/>
              </a:rPr>
            </a:br>
            <a:r>
              <a:rPr lang="kk-KZ" sz="2200" b="1" i="1" dirty="0" smtClean="0">
                <a:solidFill>
                  <a:srgbClr val="002060"/>
                </a:solidFill>
                <a:latin typeface="Times New Roman" pitchFamily="18" charset="0"/>
                <a:cs typeface="Times New Roman" pitchFamily="18" charset="0"/>
              </a:rPr>
              <a:t>                                                                  </a:t>
            </a:r>
            <a:r>
              <a:rPr lang="ru-RU" sz="2200" b="1" i="1" dirty="0" smtClean="0">
                <a:solidFill>
                  <a:srgbClr val="002060"/>
                </a:solidFill>
                <a:latin typeface="Times New Roman" pitchFamily="18" charset="0"/>
                <a:ea typeface="Times New Roman" pitchFamily="18" charset="0"/>
                <a:cs typeface="Times New Roman" pitchFamily="18" charset="0"/>
              </a:rPr>
              <a:t> – условно готов –  </a:t>
            </a:r>
            <a:r>
              <a:rPr lang="ru-RU" sz="2200" b="1" i="1" dirty="0" smtClean="0">
                <a:solidFill>
                  <a:srgbClr val="FF0000"/>
                </a:solidFill>
                <a:latin typeface="Times New Roman" pitchFamily="18" charset="0"/>
                <a:ea typeface="Times New Roman" pitchFamily="18" charset="0"/>
                <a:cs typeface="Times New Roman" pitchFamily="18" charset="0"/>
              </a:rPr>
              <a:t> 12%</a:t>
            </a:r>
            <a:r>
              <a:rPr lang="kk-KZ" sz="2200" b="1" i="1" dirty="0" smtClean="0">
                <a:solidFill>
                  <a:srgbClr val="002060"/>
                </a:solidFill>
                <a:latin typeface="Times New Roman" pitchFamily="18" charset="0"/>
                <a:cs typeface="Times New Roman" pitchFamily="18" charset="0"/>
              </a:rPr>
              <a:t/>
            </a:r>
            <a:br>
              <a:rPr lang="kk-KZ" sz="2200" b="1" i="1" dirty="0" smtClean="0">
                <a:solidFill>
                  <a:srgbClr val="002060"/>
                </a:solidFill>
                <a:latin typeface="Times New Roman" pitchFamily="18" charset="0"/>
                <a:cs typeface="Times New Roman" pitchFamily="18" charset="0"/>
              </a:rPr>
            </a:br>
            <a:r>
              <a:rPr lang="kk-KZ" sz="2200" b="1" i="1" dirty="0" smtClean="0">
                <a:solidFill>
                  <a:srgbClr val="FF0000"/>
                </a:solidFill>
                <a:latin typeface="Times New Roman" pitchFamily="18" charset="0"/>
                <a:cs typeface="Times New Roman" pitchFamily="18" charset="0"/>
              </a:rPr>
              <a:t>0</a:t>
            </a:r>
            <a:r>
              <a:rPr lang="kk-KZ" sz="2200" b="1" i="1" dirty="0" smtClean="0">
                <a:solidFill>
                  <a:srgbClr val="002060"/>
                </a:solidFill>
                <a:latin typeface="Times New Roman" pitchFamily="18" charset="0"/>
                <a:cs typeface="Times New Roman" pitchFamily="18" charset="0"/>
              </a:rPr>
              <a:t> ата – ана – 16 – 23 ұпай – дайын емес – </a:t>
            </a:r>
            <a:r>
              <a:rPr lang="kk-KZ" sz="2200" b="1" i="1" dirty="0" smtClean="0">
                <a:solidFill>
                  <a:srgbClr val="FF0000"/>
                </a:solidFill>
                <a:latin typeface="Times New Roman" pitchFamily="18" charset="0"/>
                <a:cs typeface="Times New Roman" pitchFamily="18" charset="0"/>
              </a:rPr>
              <a:t>0%</a:t>
            </a:r>
            <a:r>
              <a:rPr lang="kk-KZ" sz="2200" b="1" i="1" dirty="0" smtClean="0">
                <a:solidFill>
                  <a:srgbClr val="002060"/>
                </a:solidFill>
                <a:latin typeface="Times New Roman" pitchFamily="18" charset="0"/>
                <a:cs typeface="Times New Roman" pitchFamily="18" charset="0"/>
              </a:rPr>
              <a:t/>
            </a:r>
            <a:br>
              <a:rPr lang="kk-KZ" sz="2200" b="1" i="1" dirty="0" smtClean="0">
                <a:solidFill>
                  <a:srgbClr val="002060"/>
                </a:solidFill>
                <a:latin typeface="Times New Roman" pitchFamily="18" charset="0"/>
                <a:cs typeface="Times New Roman" pitchFamily="18" charset="0"/>
              </a:rPr>
            </a:br>
            <a:r>
              <a:rPr lang="kk-KZ" sz="2200" b="1" i="1" dirty="0" smtClean="0">
                <a:solidFill>
                  <a:srgbClr val="002060"/>
                </a:solidFill>
                <a:latin typeface="Times New Roman" pitchFamily="18" charset="0"/>
                <a:cs typeface="Times New Roman" pitchFamily="18" charset="0"/>
              </a:rPr>
              <a:t>                                              </a:t>
            </a:r>
            <a:r>
              <a:rPr lang="ru-RU" sz="2200" b="1" i="1" dirty="0" smtClean="0">
                <a:solidFill>
                  <a:srgbClr val="002060"/>
                </a:solidFill>
                <a:latin typeface="Times New Roman" pitchFamily="18" charset="0"/>
                <a:ea typeface="Times New Roman" pitchFamily="18" charset="0"/>
                <a:cs typeface="Times New Roman" pitchFamily="18" charset="0"/>
              </a:rPr>
              <a:t>– не готов к поступлению в ДОУ – </a:t>
            </a:r>
            <a:r>
              <a:rPr lang="ru-RU" sz="2200" b="1" i="1" dirty="0" smtClean="0">
                <a:solidFill>
                  <a:srgbClr val="FF0000"/>
                </a:solidFill>
                <a:latin typeface="Times New Roman" pitchFamily="18" charset="0"/>
                <a:ea typeface="Times New Roman" pitchFamily="18" charset="0"/>
                <a:cs typeface="Times New Roman" pitchFamily="18" charset="0"/>
              </a:rPr>
              <a:t>0%</a:t>
            </a:r>
            <a:r>
              <a:rPr lang="ru-RU" sz="2200" b="1" i="1" dirty="0" smtClean="0">
                <a:solidFill>
                  <a:srgbClr val="FF0000"/>
                </a:solidFill>
                <a:latin typeface="Times New Roman" pitchFamily="18" charset="0"/>
                <a:cs typeface="Times New Roman" pitchFamily="18" charset="0"/>
              </a:rPr>
              <a:t/>
            </a:r>
            <a:br>
              <a:rPr lang="ru-RU" sz="2200" b="1" i="1" dirty="0" smtClean="0">
                <a:solidFill>
                  <a:srgbClr val="FF0000"/>
                </a:solidFill>
                <a:latin typeface="Times New Roman" pitchFamily="18" charset="0"/>
                <a:cs typeface="Times New Roman" pitchFamily="18" charset="0"/>
              </a:rPr>
            </a:br>
            <a:r>
              <a:rPr lang="ru-RU" sz="2200" b="1" i="1" dirty="0" smtClean="0">
                <a:solidFill>
                  <a:srgbClr val="002060"/>
                </a:solidFill>
                <a:latin typeface="Times New Roman" pitchFamily="18" charset="0"/>
                <a:cs typeface="Times New Roman" pitchFamily="18" charset="0"/>
              </a:rPr>
              <a:t/>
            </a:r>
            <a:br>
              <a:rPr lang="ru-RU" sz="2200" b="1" i="1" dirty="0" smtClean="0">
                <a:solidFill>
                  <a:srgbClr val="002060"/>
                </a:solidFill>
                <a:latin typeface="Times New Roman" pitchFamily="18" charset="0"/>
                <a:cs typeface="Times New Roman" pitchFamily="18" charset="0"/>
              </a:rPr>
            </a:br>
            <a:endParaRPr lang="ru-RU" sz="2200" dirty="0"/>
          </a:p>
        </p:txBody>
      </p:sp>
      <p:graphicFrame>
        <p:nvGraphicFramePr>
          <p:cNvPr id="3" name="Диаграмма 2"/>
          <p:cNvGraphicFramePr/>
          <p:nvPr/>
        </p:nvGraphicFramePr>
        <p:xfrm>
          <a:off x="1214414" y="2857496"/>
          <a:ext cx="6929486" cy="385765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1714488"/>
            <a:ext cx="7429552" cy="2214578"/>
          </a:xfrm>
        </p:spPr>
        <p:txBody>
          <a:bodyPr>
            <a:normAutofit/>
          </a:bodyPr>
          <a:lstStyle/>
          <a:p>
            <a:r>
              <a:rPr lang="kk-KZ" sz="3200" b="1" i="1" dirty="0" smtClean="0">
                <a:solidFill>
                  <a:srgbClr val="FF0000"/>
                </a:solidFill>
                <a:latin typeface="Times New Roman" pitchFamily="18" charset="0"/>
                <a:cs typeface="Times New Roman" pitchFamily="18" charset="0"/>
              </a:rPr>
              <a:t> Балабақшаға жаңадан келген  балалардың бейімделу кезеңінің хаттамасы</a:t>
            </a:r>
            <a:r>
              <a:rPr lang="ru-RU" sz="3200" dirty="0" smtClean="0">
                <a:solidFill>
                  <a:srgbClr val="FF0000"/>
                </a:solidFill>
                <a:latin typeface="Times New Roman" pitchFamily="18" charset="0"/>
                <a:cs typeface="Times New Roman" pitchFamily="18" charset="0"/>
              </a:rPr>
              <a:t/>
            </a:r>
            <a:br>
              <a:rPr lang="ru-RU" sz="3200" dirty="0" smtClean="0">
                <a:solidFill>
                  <a:srgbClr val="FF0000"/>
                </a:solidFill>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pic>
        <p:nvPicPr>
          <p:cNvPr id="4" name="Рисунок 3" descr="http://1.bp.blogspot.com/-mdinZ_HvQ4o/VVwfU_1lriI/AAAAAAAACus/ea_Lk6KIpt4/s400/%25D0%25BC%25D0%25B0%25D0%25BB%25D1%258C%25D1%2587%25D0%25B8%25D0%25BA.png"/>
          <p:cNvPicPr/>
          <p:nvPr/>
        </p:nvPicPr>
        <p:blipFill>
          <a:blip r:embed="rId2" cstate="print"/>
          <a:srcRect/>
          <a:stretch>
            <a:fillRect/>
          </a:stretch>
        </p:blipFill>
        <p:spPr bwMode="auto">
          <a:xfrm>
            <a:off x="7143768" y="214290"/>
            <a:ext cx="1795457" cy="1643074"/>
          </a:xfrm>
          <a:prstGeom prst="rect">
            <a:avLst/>
          </a:prstGeom>
          <a:noFill/>
          <a:ln w="9525">
            <a:noFill/>
            <a:miter lim="800000"/>
            <a:headEnd/>
            <a:tailEnd/>
          </a:ln>
        </p:spPr>
      </p:pic>
      <p:sp>
        <p:nvSpPr>
          <p:cNvPr id="5" name="Прямоугольник 4"/>
          <p:cNvSpPr/>
          <p:nvPr/>
        </p:nvSpPr>
        <p:spPr>
          <a:xfrm>
            <a:off x="5072066" y="5572140"/>
            <a:ext cx="3786214" cy="923330"/>
          </a:xfrm>
          <a:prstGeom prst="rect">
            <a:avLst/>
          </a:prstGeom>
        </p:spPr>
        <p:txBody>
          <a:bodyPr wrap="square">
            <a:spAutoFit/>
          </a:bodyPr>
          <a:lstStyle/>
          <a:p>
            <a:pPr lvl="0" algn="ctr" fontAlgn="base">
              <a:spcBef>
                <a:spcPct val="0"/>
              </a:spcBef>
              <a:spcAft>
                <a:spcPct val="0"/>
              </a:spcAft>
            </a:pPr>
            <a:r>
              <a:rPr lang="kk-KZ" b="1" i="1" dirty="0" smtClean="0">
                <a:solidFill>
                  <a:srgbClr val="1313AD"/>
                </a:solidFill>
                <a:latin typeface="Times New Roman" pitchFamily="18" charset="0"/>
                <a:ea typeface="Calibri" pitchFamily="34" charset="0"/>
                <a:cs typeface="Times New Roman" pitchFamily="18" charset="0"/>
              </a:rPr>
              <a:t>Дайындаған:  педагог – психолог</a:t>
            </a:r>
            <a:r>
              <a:rPr lang="kk-KZ" b="1" i="1" dirty="0" smtClean="0">
                <a:solidFill>
                  <a:srgbClr val="0070C0"/>
                </a:solidFill>
                <a:latin typeface="Times New Roman" pitchFamily="18" charset="0"/>
                <a:ea typeface="Calibri" pitchFamily="34" charset="0"/>
                <a:cs typeface="Times New Roman" pitchFamily="18" charset="0"/>
              </a:rPr>
              <a:t>                                 </a:t>
            </a:r>
            <a:r>
              <a:rPr lang="kk-KZ" b="1" i="1" dirty="0" smtClean="0">
                <a:solidFill>
                  <a:srgbClr val="FF0000"/>
                </a:solidFill>
                <a:latin typeface="Times New Roman" pitchFamily="18" charset="0"/>
                <a:ea typeface="Calibri" pitchFamily="34" charset="0"/>
                <a:cs typeface="Times New Roman" pitchFamily="18" charset="0"/>
              </a:rPr>
              <a:t>Ашабекова А.Н.</a:t>
            </a:r>
          </a:p>
          <a:p>
            <a:pPr lvl="0" algn="ctr" fontAlgn="base">
              <a:spcBef>
                <a:spcPct val="0"/>
              </a:spcBef>
              <a:spcAft>
                <a:spcPct val="0"/>
              </a:spcAft>
            </a:pPr>
            <a:r>
              <a:rPr lang="kk-KZ" b="1" i="1" dirty="0" smtClean="0">
                <a:solidFill>
                  <a:srgbClr val="FF0000"/>
                </a:solidFill>
                <a:latin typeface="Times New Roman" pitchFamily="18" charset="0"/>
                <a:cs typeface="Times New Roman" pitchFamily="18" charset="0"/>
              </a:rPr>
              <a:t>2017– 2018 жыл</a:t>
            </a:r>
            <a:endParaRPr lang="kk-KZ"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868610"/>
          </a:xfrm>
        </p:spPr>
        <p:txBody>
          <a:bodyPr>
            <a:normAutofit/>
          </a:bodyPr>
          <a:lstStyle/>
          <a:p>
            <a:pPr algn="l"/>
            <a:r>
              <a:rPr lang="kk-KZ" sz="2000" b="1" i="1" dirty="0" smtClean="0">
                <a:solidFill>
                  <a:srgbClr val="FF0000"/>
                </a:solidFill>
                <a:latin typeface="Times New Roman" pitchFamily="18" charset="0"/>
                <a:cs typeface="Times New Roman" pitchFamily="18" charset="0"/>
              </a:rPr>
              <a:t>Б</a:t>
            </a:r>
            <a:r>
              <a:rPr lang="kk-KZ" sz="1800" b="1" i="1" dirty="0" smtClean="0">
                <a:solidFill>
                  <a:srgbClr val="FF0000"/>
                </a:solidFill>
                <a:latin typeface="Times New Roman" pitchFamily="18" charset="0"/>
                <a:cs typeface="Times New Roman" pitchFamily="18" charset="0"/>
              </a:rPr>
              <a:t>алабақшаға жаңадан келген  балалардың бейімделу кезеңінің хаттамасы</a:t>
            </a:r>
            <a:r>
              <a:rPr lang="ru-RU" sz="1800" dirty="0" smtClean="0">
                <a:solidFill>
                  <a:srgbClr val="FF0000"/>
                </a:solidFill>
                <a:latin typeface="Times New Roman" pitchFamily="18" charset="0"/>
                <a:cs typeface="Times New Roman" pitchFamily="18" charset="0"/>
              </a:rPr>
              <a:t/>
            </a:r>
            <a:br>
              <a:rPr lang="ru-RU" sz="1800" dirty="0" smtClean="0">
                <a:solidFill>
                  <a:srgbClr val="FF0000"/>
                </a:solidFill>
                <a:latin typeface="Times New Roman" pitchFamily="18" charset="0"/>
                <a:cs typeface="Times New Roman" pitchFamily="18" charset="0"/>
              </a:rPr>
            </a:br>
            <a:r>
              <a:rPr lang="kk-KZ" sz="1800" b="1" i="1" dirty="0" smtClean="0">
                <a:solidFill>
                  <a:srgbClr val="FF000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1.Тобы:</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№1  Кіші “Балапан” тобы</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2.Тәрбиешісі:  </a:t>
            </a:r>
            <a:r>
              <a:rPr lang="kk-KZ" sz="1800" i="1" dirty="0" smtClean="0">
                <a:solidFill>
                  <a:srgbClr val="002060"/>
                </a:solidFill>
                <a:latin typeface="Times New Roman" pitchFamily="18" charset="0"/>
                <a:cs typeface="Times New Roman" pitchFamily="18" charset="0"/>
              </a:rPr>
              <a:t>Сүйінғалиева Гүлжамал Өтегенқызы., Адаева Ақмарал Нұртайқызы.</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Бейімделуден өткен бала саны: </a:t>
            </a:r>
            <a:r>
              <a:rPr lang="kk-KZ" sz="1800" i="1" dirty="0" smtClean="0">
                <a:solidFill>
                  <a:srgbClr val="002060"/>
                </a:solidFill>
                <a:latin typeface="Times New Roman" pitchFamily="18" charset="0"/>
                <a:cs typeface="Times New Roman" pitchFamily="18" charset="0"/>
              </a:rPr>
              <a:t>25 бала</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Жеңіл бейімделу: </a:t>
            </a:r>
            <a:r>
              <a:rPr lang="kk-KZ" sz="1800" i="1" dirty="0" smtClean="0">
                <a:solidFill>
                  <a:srgbClr val="002060"/>
                </a:solidFill>
                <a:latin typeface="Times New Roman" pitchFamily="18" charset="0"/>
                <a:cs typeface="Times New Roman" pitchFamily="18" charset="0"/>
              </a:rPr>
              <a:t>21 бала (84%)</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Орташа бейімделу</a:t>
            </a:r>
            <a:r>
              <a:rPr lang="kk-KZ" sz="1800" i="1" dirty="0" smtClean="0">
                <a:solidFill>
                  <a:srgbClr val="002060"/>
                </a:solidFill>
                <a:latin typeface="Times New Roman" pitchFamily="18" charset="0"/>
                <a:cs typeface="Times New Roman" pitchFamily="18" charset="0"/>
              </a:rPr>
              <a:t>: 4 бала (16%)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Ауыр бейімделу: </a:t>
            </a:r>
            <a:r>
              <a:rPr lang="kk-KZ" sz="1800" i="1" dirty="0" smtClean="0">
                <a:solidFill>
                  <a:srgbClr val="002060"/>
                </a:solidFill>
                <a:latin typeface="Times New Roman" pitchFamily="18" charset="0"/>
                <a:cs typeface="Times New Roman" pitchFamily="18" charset="0"/>
              </a:rPr>
              <a:t>0 бала (0%) </a:t>
            </a:r>
            <a:r>
              <a:rPr lang="ru-RU" sz="2000" dirty="0" smtClean="0">
                <a:solidFill>
                  <a:srgbClr val="002060"/>
                </a:solidFill>
                <a:latin typeface="Times New Roman" pitchFamily="18" charset="0"/>
                <a:cs typeface="Times New Roman" pitchFamily="18" charset="0"/>
              </a:rPr>
              <a:t/>
            </a:r>
            <a:br>
              <a:rPr lang="ru-RU" sz="2000" dirty="0" smtClean="0">
                <a:solidFill>
                  <a:srgbClr val="002060"/>
                </a:solidFill>
                <a:latin typeface="Times New Roman" pitchFamily="18" charset="0"/>
                <a:cs typeface="Times New Roman" pitchFamily="18" charset="0"/>
              </a:rPr>
            </a:br>
            <a:r>
              <a:rPr lang="kk-KZ" sz="2000" b="1" dirty="0" smtClean="0">
                <a:solidFill>
                  <a:srgbClr val="002060"/>
                </a:solidFill>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graphicFrame>
        <p:nvGraphicFramePr>
          <p:cNvPr id="3" name="Диаграмма 2"/>
          <p:cNvGraphicFramePr/>
          <p:nvPr/>
        </p:nvGraphicFramePr>
        <p:xfrm>
          <a:off x="1000100" y="2857496"/>
          <a:ext cx="6786610" cy="378621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940048"/>
          </a:xfrm>
        </p:spPr>
        <p:txBody>
          <a:bodyPr>
            <a:normAutofit/>
          </a:bodyPr>
          <a:lstStyle/>
          <a:p>
            <a:pPr algn="l"/>
            <a:r>
              <a:rPr lang="kk-KZ" sz="2000" b="1" i="1" dirty="0" smtClean="0">
                <a:solidFill>
                  <a:srgbClr val="FF000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1800" dirty="0" smtClean="0">
                <a:solidFill>
                  <a:srgbClr val="FF0000"/>
                </a:solidFill>
                <a:latin typeface="Times New Roman" pitchFamily="18" charset="0"/>
                <a:cs typeface="Times New Roman" pitchFamily="18" charset="0"/>
              </a:rPr>
              <a:t/>
            </a:r>
            <a:br>
              <a:rPr lang="ru-RU" sz="1800" dirty="0" smtClean="0">
                <a:solidFill>
                  <a:srgbClr val="FF0000"/>
                </a:solidFill>
                <a:latin typeface="Times New Roman" pitchFamily="18" charset="0"/>
                <a:cs typeface="Times New Roman" pitchFamily="18" charset="0"/>
              </a:rPr>
            </a:br>
            <a:r>
              <a:rPr lang="kk-KZ" sz="1800" b="1" i="1" dirty="0" smtClean="0">
                <a:solidFill>
                  <a:srgbClr val="FF000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1.Тобы:</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№2  Кіші “ Жұлдыздар” тобы</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2.Тәрбиешісі: </a:t>
            </a:r>
            <a:r>
              <a:rPr lang="kk-KZ" sz="1800" i="1" dirty="0" smtClean="0">
                <a:solidFill>
                  <a:srgbClr val="002060"/>
                </a:solidFill>
                <a:latin typeface="Times New Roman" pitchFamily="18" charset="0"/>
                <a:cs typeface="Times New Roman" pitchFamily="18" charset="0"/>
              </a:rPr>
              <a:t>Ажығалиева Роза Бақтыбайқызы, Баделова  Лаура Нуыхқызы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Бейімделуден өткен бала саны: </a:t>
            </a:r>
            <a:r>
              <a:rPr lang="kk-KZ" sz="1800" i="1" dirty="0" smtClean="0">
                <a:solidFill>
                  <a:srgbClr val="002060"/>
                </a:solidFill>
                <a:latin typeface="Times New Roman" pitchFamily="18" charset="0"/>
                <a:cs typeface="Times New Roman" pitchFamily="18" charset="0"/>
              </a:rPr>
              <a:t>25 бала</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Жеңіл бейімделу: </a:t>
            </a:r>
            <a:r>
              <a:rPr lang="kk-KZ" sz="1800" i="1" dirty="0" smtClean="0">
                <a:solidFill>
                  <a:srgbClr val="002060"/>
                </a:solidFill>
                <a:latin typeface="Times New Roman" pitchFamily="18" charset="0"/>
                <a:cs typeface="Times New Roman" pitchFamily="18" charset="0"/>
              </a:rPr>
              <a:t>19 бала (76%)</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Орташа бейімделу</a:t>
            </a:r>
            <a:r>
              <a:rPr lang="kk-KZ" sz="1800" i="1" dirty="0" smtClean="0">
                <a:solidFill>
                  <a:srgbClr val="002060"/>
                </a:solidFill>
                <a:latin typeface="Times New Roman" pitchFamily="18" charset="0"/>
                <a:cs typeface="Times New Roman" pitchFamily="18" charset="0"/>
              </a:rPr>
              <a:t>: 5 бала (20%)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Ауыр бейімделу: </a:t>
            </a:r>
            <a:r>
              <a:rPr lang="kk-KZ" sz="1800" i="1" dirty="0" smtClean="0">
                <a:solidFill>
                  <a:srgbClr val="002060"/>
                </a:solidFill>
                <a:latin typeface="Times New Roman" pitchFamily="18" charset="0"/>
                <a:cs typeface="Times New Roman" pitchFamily="18" charset="0"/>
              </a:rPr>
              <a:t>1 бала (4%)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214414" y="2786058"/>
          <a:ext cx="6786610" cy="385765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858312" cy="2797172"/>
          </a:xfrm>
        </p:spPr>
        <p:txBody>
          <a:bodyPr>
            <a:normAutofit/>
          </a:bodyPr>
          <a:lstStyle/>
          <a:p>
            <a:pPr algn="l"/>
            <a:r>
              <a:rPr lang="kk-KZ" sz="2000" b="1" i="1" dirty="0" smtClean="0">
                <a:solidFill>
                  <a:srgbClr val="FF000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Аналитическая справка по результатам адаптации детей групп</a:t>
            </a:r>
            <a:r>
              <a:rPr lang="ru-RU" sz="1800" dirty="0" smtClean="0">
                <a:solidFill>
                  <a:srgbClr val="FF0000"/>
                </a:solidFill>
                <a:latin typeface="Times New Roman" pitchFamily="18" charset="0"/>
                <a:cs typeface="Times New Roman" pitchFamily="18" charset="0"/>
              </a:rPr>
              <a:t/>
            </a:r>
            <a:br>
              <a:rPr lang="ru-RU" sz="1800" dirty="0" smtClean="0">
                <a:solidFill>
                  <a:srgbClr val="FF0000"/>
                </a:solidFill>
                <a:latin typeface="Times New Roman" pitchFamily="18" charset="0"/>
                <a:cs typeface="Times New Roman" pitchFamily="18" charset="0"/>
              </a:rPr>
            </a:br>
            <a:r>
              <a:rPr lang="kk-KZ" sz="1800" b="1" i="1" dirty="0" smtClean="0">
                <a:solidFill>
                  <a:srgbClr val="FF000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 Групп:</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№3 Вторая младшая группа “Смешарики”</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 Воспитатель:</a:t>
            </a:r>
            <a:r>
              <a:rPr lang="kk-KZ" sz="1800" i="1" dirty="0" smtClean="0">
                <a:solidFill>
                  <a:srgbClr val="002060"/>
                </a:solidFill>
                <a:latin typeface="Times New Roman" pitchFamily="18" charset="0"/>
                <a:cs typeface="Times New Roman" pitchFamily="18" charset="0"/>
              </a:rPr>
              <a:t> Кебеева Малика Аманкуловна.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Количество детей:</a:t>
            </a:r>
            <a:r>
              <a:rPr lang="kk-KZ" sz="1800" i="1" dirty="0" smtClean="0">
                <a:solidFill>
                  <a:srgbClr val="002060"/>
                </a:solidFill>
                <a:latin typeface="Times New Roman" pitchFamily="18" charset="0"/>
                <a:cs typeface="Times New Roman" pitchFamily="18" charset="0"/>
              </a:rPr>
              <a:t> 2 детей</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Лёгкая адаптации: </a:t>
            </a:r>
            <a:r>
              <a:rPr lang="kk-KZ" sz="1800" i="1" dirty="0" smtClean="0">
                <a:solidFill>
                  <a:srgbClr val="002060"/>
                </a:solidFill>
                <a:latin typeface="Times New Roman" pitchFamily="18" charset="0"/>
                <a:cs typeface="Times New Roman" pitchFamily="18" charset="0"/>
              </a:rPr>
              <a:t>2</a:t>
            </a:r>
            <a:r>
              <a:rPr lang="ru-RU" sz="1800" i="1" dirty="0" smtClean="0">
                <a:solidFill>
                  <a:srgbClr val="002060"/>
                </a:solidFill>
                <a:latin typeface="Times New Roman" pitchFamily="18" charset="0"/>
                <a:cs typeface="Times New Roman" pitchFamily="18" charset="0"/>
              </a:rPr>
              <a:t> детей ( </a:t>
            </a:r>
            <a:r>
              <a:rPr lang="kk-KZ" sz="1800" i="1" dirty="0" smtClean="0">
                <a:solidFill>
                  <a:srgbClr val="002060"/>
                </a:solidFill>
                <a:latin typeface="Times New Roman" pitchFamily="18" charset="0"/>
                <a:cs typeface="Times New Roman" pitchFamily="18" charset="0"/>
              </a:rPr>
              <a:t>100</a:t>
            </a:r>
            <a:r>
              <a:rPr lang="ru-RU" sz="1800" i="1" dirty="0" smtClean="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Средняя адаптации: </a:t>
            </a:r>
            <a:r>
              <a:rPr lang="kk-KZ" sz="1800" i="1" dirty="0" smtClean="0">
                <a:solidFill>
                  <a:srgbClr val="002060"/>
                </a:solidFill>
                <a:latin typeface="Times New Roman" pitchFamily="18" charset="0"/>
                <a:cs typeface="Times New Roman" pitchFamily="18" charset="0"/>
              </a:rPr>
              <a:t>0 детей (0%)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Тяжёлая адаптации: </a:t>
            </a:r>
            <a:r>
              <a:rPr lang="kk-KZ" sz="1800" i="1" dirty="0" smtClean="0">
                <a:solidFill>
                  <a:srgbClr val="002060"/>
                </a:solidFill>
                <a:latin typeface="Times New Roman" pitchFamily="18" charset="0"/>
                <a:cs typeface="Times New Roman" pitchFamily="18" charset="0"/>
              </a:rPr>
              <a:t>0 детей (0%)</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428728" y="2714620"/>
          <a:ext cx="6500858" cy="392909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797172"/>
          </a:xfrm>
        </p:spPr>
        <p:txBody>
          <a:bodyPr>
            <a:normAutofit/>
          </a:bodyPr>
          <a:lstStyle/>
          <a:p>
            <a:pPr algn="l"/>
            <a:r>
              <a:rPr lang="kk-KZ" sz="1800" b="1" i="1" dirty="0" smtClean="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 Тобы:</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 4 Екінші кіші “Көңілді шарлар” тобы</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 Тәрбиешісі: </a:t>
            </a:r>
            <a:r>
              <a:rPr lang="kk-KZ" sz="1800" i="1" dirty="0" smtClean="0">
                <a:solidFill>
                  <a:srgbClr val="002060"/>
                </a:solidFill>
                <a:latin typeface="Times New Roman" pitchFamily="18" charset="0"/>
                <a:cs typeface="Times New Roman" pitchFamily="18" charset="0"/>
              </a:rPr>
              <a:t> Альдешева Қарлыға Балтабаевна</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Бейімделуден өткен бала саны: </a:t>
            </a:r>
            <a:r>
              <a:rPr lang="kk-KZ" sz="1800" i="1" dirty="0" smtClean="0">
                <a:solidFill>
                  <a:srgbClr val="002060"/>
                </a:solidFill>
                <a:latin typeface="Times New Roman" pitchFamily="18" charset="0"/>
                <a:cs typeface="Times New Roman" pitchFamily="18" charset="0"/>
              </a:rPr>
              <a:t> 21 бала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Жеңіл бейімделу: </a:t>
            </a:r>
            <a:r>
              <a:rPr lang="kk-KZ" sz="1800" i="1" dirty="0" smtClean="0">
                <a:solidFill>
                  <a:srgbClr val="002060"/>
                </a:solidFill>
                <a:latin typeface="Times New Roman" pitchFamily="18" charset="0"/>
                <a:cs typeface="Times New Roman" pitchFamily="18" charset="0"/>
              </a:rPr>
              <a:t> 21 бала (100%)</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Орташа бейімделу: </a:t>
            </a:r>
            <a:r>
              <a:rPr lang="kk-KZ" sz="1800" i="1" dirty="0" smtClean="0">
                <a:solidFill>
                  <a:srgbClr val="002060"/>
                </a:solidFill>
                <a:latin typeface="Times New Roman" pitchFamily="18" charset="0"/>
                <a:cs typeface="Times New Roman" pitchFamily="18" charset="0"/>
              </a:rPr>
              <a:t>0 бала (0%)</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Ауыр бейімделу: </a:t>
            </a:r>
            <a:r>
              <a:rPr lang="kk-KZ" sz="1800" i="1" dirty="0" smtClean="0">
                <a:solidFill>
                  <a:srgbClr val="002060"/>
                </a:solidFill>
                <a:latin typeface="Times New Roman" pitchFamily="18" charset="0"/>
                <a:cs typeface="Times New Roman" pitchFamily="18" charset="0"/>
              </a:rPr>
              <a:t> 0 бала (0%)</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285852" y="2928934"/>
          <a:ext cx="6572296" cy="365764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797172"/>
          </a:xfrm>
        </p:spPr>
        <p:txBody>
          <a:bodyPr>
            <a:normAutofit/>
          </a:bodyPr>
          <a:lstStyle/>
          <a:p>
            <a:pPr algn="l"/>
            <a:r>
              <a:rPr lang="kk-KZ" sz="1800" b="1" i="1" dirty="0" smtClean="0">
                <a:solidFill>
                  <a:srgbClr val="FF0000"/>
                </a:solidFill>
                <a:latin typeface="Times New Roman" pitchFamily="18" charset="0"/>
                <a:cs typeface="Times New Roman" pitchFamily="18" charset="0"/>
              </a:rPr>
              <a:t>Аналитическая справка по результатам адаптации детей групп</a:t>
            </a:r>
            <a:r>
              <a:rPr lang="ru-RU" sz="1800" dirty="0" smtClean="0">
                <a:solidFill>
                  <a:srgbClr val="FF0000"/>
                </a:solidFill>
                <a:latin typeface="Times New Roman" pitchFamily="18" charset="0"/>
                <a:cs typeface="Times New Roman" pitchFamily="18" charset="0"/>
              </a:rPr>
              <a:t/>
            </a:r>
            <a:br>
              <a:rPr lang="ru-RU" sz="1800" dirty="0" smtClean="0">
                <a:solidFill>
                  <a:srgbClr val="FF0000"/>
                </a:solidFill>
                <a:latin typeface="Times New Roman" pitchFamily="18" charset="0"/>
                <a:cs typeface="Times New Roman" pitchFamily="18" charset="0"/>
              </a:rPr>
            </a:br>
            <a:r>
              <a:rPr lang="kk-KZ" sz="1800" b="1" i="1" dirty="0" smtClean="0">
                <a:solidFill>
                  <a:srgbClr val="FF000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 Групп:</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№5 Средняя  группа “Солнышко”</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 Воспитатель:</a:t>
            </a:r>
            <a:r>
              <a:rPr lang="kk-KZ" sz="1800" i="1" dirty="0" smtClean="0">
                <a:solidFill>
                  <a:srgbClr val="002060"/>
                </a:solidFill>
                <a:latin typeface="Times New Roman" pitchFamily="18" charset="0"/>
                <a:cs typeface="Times New Roman" pitchFamily="18" charset="0"/>
              </a:rPr>
              <a:t> Вишенина Ирина Юрьевна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Количество детей:</a:t>
            </a:r>
            <a:r>
              <a:rPr lang="kk-KZ" sz="1800" i="1" dirty="0" smtClean="0">
                <a:solidFill>
                  <a:srgbClr val="002060"/>
                </a:solidFill>
                <a:latin typeface="Times New Roman" pitchFamily="18" charset="0"/>
                <a:cs typeface="Times New Roman" pitchFamily="18" charset="0"/>
              </a:rPr>
              <a:t> 1 детей</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Лёгкая адаптации: </a:t>
            </a:r>
            <a:r>
              <a:rPr lang="kk-KZ" sz="1800" i="1" dirty="0" smtClean="0">
                <a:solidFill>
                  <a:srgbClr val="002060"/>
                </a:solidFill>
                <a:latin typeface="Times New Roman" pitchFamily="18" charset="0"/>
                <a:cs typeface="Times New Roman" pitchFamily="18" charset="0"/>
              </a:rPr>
              <a:t>1</a:t>
            </a:r>
            <a:r>
              <a:rPr lang="ru-RU" sz="1800" i="1" dirty="0" smtClean="0">
                <a:solidFill>
                  <a:srgbClr val="002060"/>
                </a:solidFill>
                <a:latin typeface="Times New Roman" pitchFamily="18" charset="0"/>
                <a:cs typeface="Times New Roman" pitchFamily="18" charset="0"/>
              </a:rPr>
              <a:t> детей ( </a:t>
            </a:r>
            <a:r>
              <a:rPr lang="kk-KZ" sz="1800" i="1" dirty="0" smtClean="0">
                <a:solidFill>
                  <a:srgbClr val="002060"/>
                </a:solidFill>
                <a:latin typeface="Times New Roman" pitchFamily="18" charset="0"/>
                <a:cs typeface="Times New Roman" pitchFamily="18" charset="0"/>
              </a:rPr>
              <a:t>100</a:t>
            </a:r>
            <a:r>
              <a:rPr lang="ru-RU" sz="1800" i="1" dirty="0" smtClean="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Средняя адаптации: </a:t>
            </a:r>
            <a:r>
              <a:rPr lang="kk-KZ" sz="1800" i="1" dirty="0" smtClean="0">
                <a:solidFill>
                  <a:srgbClr val="002060"/>
                </a:solidFill>
                <a:latin typeface="Times New Roman" pitchFamily="18" charset="0"/>
                <a:cs typeface="Times New Roman" pitchFamily="18" charset="0"/>
              </a:rPr>
              <a:t>0 детей (0%)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Тяжёлая адаптации: </a:t>
            </a:r>
            <a:r>
              <a:rPr lang="kk-KZ" sz="1800" i="1" dirty="0" smtClean="0">
                <a:solidFill>
                  <a:srgbClr val="002060"/>
                </a:solidFill>
                <a:latin typeface="Times New Roman" pitchFamily="18" charset="0"/>
                <a:cs typeface="Times New Roman" pitchFamily="18" charset="0"/>
              </a:rPr>
              <a:t>0 детей (0%)</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000100" y="2857496"/>
          <a:ext cx="6929486" cy="37147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643998" cy="3154362"/>
          </a:xfrm>
        </p:spPr>
        <p:txBody>
          <a:bodyPr>
            <a:normAutofit/>
          </a:bodyPr>
          <a:lstStyle/>
          <a:p>
            <a:pPr algn="l"/>
            <a:r>
              <a:rPr lang="kk-KZ" sz="1800" b="1" i="1" dirty="0" smtClean="0">
                <a:solidFill>
                  <a:srgbClr val="FF0000"/>
                </a:solidFill>
                <a:latin typeface="Times New Roman" pitchFamily="18" charset="0"/>
                <a:cs typeface="Times New Roman" pitchFamily="18" charset="0"/>
              </a:rPr>
              <a:t>Аналитическая справка по результатам адаптации детей групп</a:t>
            </a:r>
            <a:r>
              <a:rPr lang="ru-RU" sz="1800" dirty="0" smtClean="0">
                <a:solidFill>
                  <a:srgbClr val="FF0000"/>
                </a:solidFill>
                <a:latin typeface="Times New Roman" pitchFamily="18" charset="0"/>
                <a:cs typeface="Times New Roman" pitchFamily="18" charset="0"/>
              </a:rPr>
              <a:t/>
            </a:r>
            <a:br>
              <a:rPr lang="ru-RU" sz="1800" dirty="0" smtClean="0">
                <a:solidFill>
                  <a:srgbClr val="FF0000"/>
                </a:solidFill>
                <a:latin typeface="Times New Roman" pitchFamily="18" charset="0"/>
                <a:cs typeface="Times New Roman" pitchFamily="18" charset="0"/>
              </a:rPr>
            </a:br>
            <a:r>
              <a:rPr lang="kk-KZ" sz="1800" b="1" i="1" dirty="0" smtClean="0">
                <a:solidFill>
                  <a:srgbClr val="FF000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 Групп:</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№6 Средняя  группа  “Бабочка”</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 Воспитатели:</a:t>
            </a:r>
            <a:r>
              <a:rPr lang="kk-KZ" sz="1800" i="1" dirty="0" smtClean="0">
                <a:solidFill>
                  <a:srgbClr val="002060"/>
                </a:solidFill>
                <a:latin typeface="Times New Roman" pitchFamily="18" charset="0"/>
                <a:cs typeface="Times New Roman" pitchFamily="18" charset="0"/>
              </a:rPr>
              <a:t> Турсынова Сандигуль Батырхановна, Досанбаева Камелия </a:t>
            </a:r>
            <a:br>
              <a:rPr lang="kk-KZ" sz="1800" i="1" dirty="0" smtClean="0">
                <a:solidFill>
                  <a:srgbClr val="002060"/>
                </a:solidFill>
                <a:latin typeface="Times New Roman" pitchFamily="18" charset="0"/>
                <a:cs typeface="Times New Roman" pitchFamily="18" charset="0"/>
              </a:rPr>
            </a:br>
            <a:r>
              <a:rPr lang="kk-KZ" sz="1800" i="1" dirty="0" smtClean="0">
                <a:solidFill>
                  <a:srgbClr val="002060"/>
                </a:solidFill>
                <a:latin typeface="Times New Roman" pitchFamily="18" charset="0"/>
                <a:cs typeface="Times New Roman" pitchFamily="18" charset="0"/>
              </a:rPr>
              <a:t>  Хамидовна</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Количество детей:</a:t>
            </a:r>
            <a:r>
              <a:rPr lang="kk-KZ" sz="1800" i="1" dirty="0" smtClean="0">
                <a:solidFill>
                  <a:srgbClr val="002060"/>
                </a:solidFill>
                <a:latin typeface="Times New Roman" pitchFamily="18" charset="0"/>
                <a:cs typeface="Times New Roman" pitchFamily="18" charset="0"/>
              </a:rPr>
              <a:t> 1 детей</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Лёгкая адаптации: </a:t>
            </a:r>
            <a:r>
              <a:rPr lang="kk-KZ" sz="1800" i="1" dirty="0" smtClean="0">
                <a:solidFill>
                  <a:srgbClr val="002060"/>
                </a:solidFill>
                <a:latin typeface="Times New Roman" pitchFamily="18" charset="0"/>
                <a:cs typeface="Times New Roman" pitchFamily="18" charset="0"/>
              </a:rPr>
              <a:t>1</a:t>
            </a:r>
            <a:r>
              <a:rPr lang="ru-RU" sz="1800" i="1" dirty="0" smtClean="0">
                <a:solidFill>
                  <a:srgbClr val="002060"/>
                </a:solidFill>
                <a:latin typeface="Times New Roman" pitchFamily="18" charset="0"/>
                <a:cs typeface="Times New Roman" pitchFamily="18" charset="0"/>
              </a:rPr>
              <a:t> детей ( </a:t>
            </a:r>
            <a:r>
              <a:rPr lang="kk-KZ" sz="1800" i="1" dirty="0" smtClean="0">
                <a:solidFill>
                  <a:srgbClr val="002060"/>
                </a:solidFill>
                <a:latin typeface="Times New Roman" pitchFamily="18" charset="0"/>
                <a:cs typeface="Times New Roman" pitchFamily="18" charset="0"/>
              </a:rPr>
              <a:t>100</a:t>
            </a:r>
            <a:r>
              <a:rPr lang="ru-RU" sz="1800" i="1" dirty="0" smtClean="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Средняя адаптации: </a:t>
            </a:r>
            <a:r>
              <a:rPr lang="kk-KZ" sz="1800" i="1" dirty="0" smtClean="0">
                <a:solidFill>
                  <a:srgbClr val="002060"/>
                </a:solidFill>
                <a:latin typeface="Times New Roman" pitchFamily="18" charset="0"/>
                <a:cs typeface="Times New Roman" pitchFamily="18" charset="0"/>
              </a:rPr>
              <a:t>0 детей (0%)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Тяжёлая адаптации: </a:t>
            </a:r>
            <a:r>
              <a:rPr lang="kk-KZ" sz="1800" i="1" dirty="0" smtClean="0">
                <a:solidFill>
                  <a:srgbClr val="002060"/>
                </a:solidFill>
                <a:latin typeface="Times New Roman" pitchFamily="18" charset="0"/>
                <a:cs typeface="Times New Roman" pitchFamily="18" charset="0"/>
              </a:rPr>
              <a:t>0 детей (0%)</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357290" y="2928934"/>
          <a:ext cx="6643734" cy="37147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654296"/>
          </a:xfrm>
        </p:spPr>
        <p:txBody>
          <a:bodyPr>
            <a:normAutofit/>
          </a:bodyPr>
          <a:lstStyle/>
          <a:p>
            <a:pPr algn="l"/>
            <a:r>
              <a:rPr lang="kk-KZ" sz="1800" b="1" i="1" dirty="0" smtClean="0">
                <a:solidFill>
                  <a:srgbClr val="FF0000"/>
                </a:solidFill>
                <a:latin typeface="Times New Roman" pitchFamily="18" charset="0"/>
                <a:cs typeface="Times New Roman" pitchFamily="18" charset="0"/>
              </a:rPr>
              <a:t>Балабақшаға жаңадан келген  балалардың бейімделу кезеңінің хаттамасы</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 Тобы:</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 </a:t>
            </a:r>
            <a:r>
              <a:rPr lang="kk-KZ" sz="1800" b="1" i="1" smtClean="0">
                <a:solidFill>
                  <a:srgbClr val="FF0000"/>
                </a:solidFill>
                <a:latin typeface="Times New Roman" pitchFamily="18" charset="0"/>
                <a:cs typeface="Times New Roman" pitchFamily="18" charset="0"/>
              </a:rPr>
              <a:t>7 </a:t>
            </a:r>
            <a:r>
              <a:rPr lang="kk-KZ" sz="1800" b="1" i="1" smtClean="0">
                <a:solidFill>
                  <a:srgbClr val="FF0000"/>
                </a:solidFill>
                <a:latin typeface="Times New Roman" pitchFamily="18" charset="0"/>
                <a:cs typeface="Times New Roman" pitchFamily="18" charset="0"/>
              </a:rPr>
              <a:t> </a:t>
            </a:r>
            <a:r>
              <a:rPr lang="kk-KZ" sz="1800" b="1" i="1" smtClean="0">
                <a:solidFill>
                  <a:srgbClr val="FF0000"/>
                </a:solidFill>
                <a:latin typeface="Times New Roman" pitchFamily="18" charset="0"/>
                <a:cs typeface="Times New Roman" pitchFamily="18" charset="0"/>
              </a:rPr>
              <a:t>Екінші кіші “ </a:t>
            </a:r>
            <a:r>
              <a:rPr lang="kk-KZ" sz="1800" b="1" i="1" dirty="0" smtClean="0">
                <a:solidFill>
                  <a:srgbClr val="FF0000"/>
                </a:solidFill>
                <a:latin typeface="Times New Roman" pitchFamily="18" charset="0"/>
                <a:cs typeface="Times New Roman" pitchFamily="18" charset="0"/>
              </a:rPr>
              <a:t>Қарлығаш”</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 Тәрбиешісі: </a:t>
            </a:r>
            <a:r>
              <a:rPr lang="kk-KZ" sz="1800" i="1" dirty="0" smtClean="0">
                <a:solidFill>
                  <a:srgbClr val="002060"/>
                </a:solidFill>
                <a:latin typeface="Times New Roman" pitchFamily="18" charset="0"/>
                <a:cs typeface="Times New Roman" pitchFamily="18" charset="0"/>
              </a:rPr>
              <a:t> Нургалиева Нұржамал Сайлаугалиевна</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Бейімделуден өткен бала саны: </a:t>
            </a:r>
            <a:r>
              <a:rPr lang="kk-KZ" sz="1800" i="1" dirty="0" smtClean="0">
                <a:solidFill>
                  <a:srgbClr val="002060"/>
                </a:solidFill>
                <a:latin typeface="Times New Roman" pitchFamily="18" charset="0"/>
                <a:cs typeface="Times New Roman" pitchFamily="18" charset="0"/>
              </a:rPr>
              <a:t> 2 бала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Жеңіл бейімделу: </a:t>
            </a:r>
            <a:r>
              <a:rPr lang="kk-KZ" sz="1800" i="1" dirty="0" smtClean="0">
                <a:solidFill>
                  <a:srgbClr val="002060"/>
                </a:solidFill>
                <a:latin typeface="Times New Roman" pitchFamily="18" charset="0"/>
                <a:cs typeface="Times New Roman" pitchFamily="18" charset="0"/>
              </a:rPr>
              <a:t> 2 бала (100%)</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Орташа бейімделу: </a:t>
            </a:r>
            <a:r>
              <a:rPr lang="kk-KZ" sz="1800" i="1" dirty="0" smtClean="0">
                <a:solidFill>
                  <a:srgbClr val="002060"/>
                </a:solidFill>
                <a:latin typeface="Times New Roman" pitchFamily="18" charset="0"/>
                <a:cs typeface="Times New Roman" pitchFamily="18" charset="0"/>
              </a:rPr>
              <a:t>0 бала (0%)</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Ауыр бейімделу: </a:t>
            </a:r>
            <a:r>
              <a:rPr lang="kk-KZ" sz="1800" i="1" dirty="0" smtClean="0">
                <a:solidFill>
                  <a:srgbClr val="002060"/>
                </a:solidFill>
                <a:latin typeface="Times New Roman" pitchFamily="18" charset="0"/>
                <a:cs typeface="Times New Roman" pitchFamily="18" charset="0"/>
              </a:rPr>
              <a:t> 0 бала (0%)</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357290" y="2714620"/>
          <a:ext cx="6357982" cy="385765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725734"/>
          </a:xfrm>
        </p:spPr>
        <p:txBody>
          <a:bodyPr>
            <a:normAutofit/>
          </a:bodyPr>
          <a:lstStyle/>
          <a:p>
            <a:pPr algn="l"/>
            <a:r>
              <a:rPr lang="kk-KZ" sz="1800" b="1" i="1" dirty="0" smtClean="0">
                <a:solidFill>
                  <a:srgbClr val="FF0000"/>
                </a:solidFill>
                <a:latin typeface="Times New Roman" pitchFamily="18" charset="0"/>
                <a:cs typeface="Times New Roman" pitchFamily="18" charset="0"/>
              </a:rPr>
              <a:t>Аналитическая справка по результатам адаптации детей групп</a:t>
            </a:r>
            <a:r>
              <a:rPr lang="ru-RU" sz="1800" dirty="0" smtClean="0">
                <a:solidFill>
                  <a:srgbClr val="FF0000"/>
                </a:solidFill>
                <a:latin typeface="Times New Roman" pitchFamily="18" charset="0"/>
                <a:cs typeface="Times New Roman" pitchFamily="18" charset="0"/>
              </a:rPr>
              <a:t/>
            </a:r>
            <a:br>
              <a:rPr lang="ru-RU" sz="1800" dirty="0" smtClean="0">
                <a:solidFill>
                  <a:srgbClr val="FF0000"/>
                </a:solidFill>
                <a:latin typeface="Times New Roman" pitchFamily="18" charset="0"/>
                <a:cs typeface="Times New Roman" pitchFamily="18" charset="0"/>
              </a:rPr>
            </a:br>
            <a:r>
              <a:rPr lang="kk-KZ" sz="1800" b="1" i="1" dirty="0" smtClean="0">
                <a:solidFill>
                  <a:srgbClr val="FF000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1. Групп:</a:t>
            </a:r>
            <a:r>
              <a:rPr lang="kk-KZ" sz="1800" i="1" dirty="0" smtClean="0">
                <a:solidFill>
                  <a:srgbClr val="002060"/>
                </a:solidFill>
                <a:latin typeface="Times New Roman" pitchFamily="18" charset="0"/>
                <a:cs typeface="Times New Roman" pitchFamily="18" charset="0"/>
              </a:rPr>
              <a:t> </a:t>
            </a:r>
            <a:r>
              <a:rPr lang="kk-KZ" sz="1800" b="1" i="1" dirty="0" smtClean="0">
                <a:solidFill>
                  <a:srgbClr val="FF0000"/>
                </a:solidFill>
                <a:latin typeface="Times New Roman" pitchFamily="18" charset="0"/>
                <a:cs typeface="Times New Roman" pitchFamily="18" charset="0"/>
              </a:rPr>
              <a:t>№12 Вторая младшая группа “Цветик – Семицветик”</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2. Воспитатели:</a:t>
            </a:r>
            <a:r>
              <a:rPr lang="kk-KZ" sz="1800" i="1" dirty="0" smtClean="0">
                <a:solidFill>
                  <a:srgbClr val="002060"/>
                </a:solidFill>
                <a:latin typeface="Times New Roman" pitchFamily="18" charset="0"/>
                <a:cs typeface="Times New Roman" pitchFamily="18" charset="0"/>
              </a:rPr>
              <a:t> Мұханова Таня Григорьевна,</a:t>
            </a:r>
            <a:r>
              <a:rPr lang="kk-KZ" sz="1800" dirty="0" smtClean="0"/>
              <a:t> </a:t>
            </a:r>
            <a:r>
              <a:rPr lang="kk-KZ" sz="1800" i="1" dirty="0" smtClean="0">
                <a:solidFill>
                  <a:srgbClr val="002060"/>
                </a:solidFill>
                <a:latin typeface="Times New Roman" pitchFamily="18" charset="0"/>
                <a:cs typeface="Times New Roman" pitchFamily="18" charset="0"/>
              </a:rPr>
              <a:t>Дусекенова Акслу Тлегеновна.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3. Количество детей:</a:t>
            </a:r>
            <a:r>
              <a:rPr lang="kk-KZ" sz="1800" i="1" dirty="0" smtClean="0">
                <a:solidFill>
                  <a:srgbClr val="002060"/>
                </a:solidFill>
                <a:latin typeface="Times New Roman" pitchFamily="18" charset="0"/>
                <a:cs typeface="Times New Roman" pitchFamily="18" charset="0"/>
              </a:rPr>
              <a:t> 23 детей</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Лёгкая адаптации: </a:t>
            </a:r>
            <a:r>
              <a:rPr lang="kk-KZ" sz="1800" i="1" dirty="0" smtClean="0">
                <a:solidFill>
                  <a:srgbClr val="002060"/>
                </a:solidFill>
                <a:latin typeface="Times New Roman" pitchFamily="18" charset="0"/>
                <a:cs typeface="Times New Roman" pitchFamily="18" charset="0"/>
              </a:rPr>
              <a:t>23</a:t>
            </a:r>
            <a:r>
              <a:rPr lang="ru-RU" sz="1800" i="1" dirty="0" smtClean="0">
                <a:solidFill>
                  <a:srgbClr val="002060"/>
                </a:solidFill>
                <a:latin typeface="Times New Roman" pitchFamily="18" charset="0"/>
                <a:cs typeface="Times New Roman" pitchFamily="18" charset="0"/>
              </a:rPr>
              <a:t> детей ( </a:t>
            </a:r>
            <a:r>
              <a:rPr lang="kk-KZ" sz="1800" i="1" dirty="0" smtClean="0">
                <a:solidFill>
                  <a:srgbClr val="002060"/>
                </a:solidFill>
                <a:latin typeface="Times New Roman" pitchFamily="18" charset="0"/>
                <a:cs typeface="Times New Roman" pitchFamily="18" charset="0"/>
              </a:rPr>
              <a:t>100</a:t>
            </a:r>
            <a:r>
              <a:rPr lang="ru-RU" sz="1800" i="1" dirty="0" smtClean="0">
                <a:solidFill>
                  <a:srgbClr val="00206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Средняя адаптации: </a:t>
            </a:r>
            <a:r>
              <a:rPr lang="kk-KZ" sz="1800" i="1" dirty="0" smtClean="0">
                <a:solidFill>
                  <a:srgbClr val="002060"/>
                </a:solidFill>
                <a:latin typeface="Times New Roman" pitchFamily="18" charset="0"/>
                <a:cs typeface="Times New Roman" pitchFamily="18" charset="0"/>
              </a:rPr>
              <a:t>0 детей (0%)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Тяжёлая адаптации: </a:t>
            </a:r>
            <a:r>
              <a:rPr lang="kk-KZ" sz="1800" i="1" dirty="0" smtClean="0">
                <a:solidFill>
                  <a:srgbClr val="002060"/>
                </a:solidFill>
                <a:latin typeface="Times New Roman" pitchFamily="18" charset="0"/>
                <a:cs typeface="Times New Roman" pitchFamily="18" charset="0"/>
              </a:rPr>
              <a:t>0 детей (0%)</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500166" y="2928934"/>
          <a:ext cx="6143668" cy="378621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786874" cy="2082792"/>
          </a:xfrm>
        </p:spPr>
        <p:txBody>
          <a:bodyPr>
            <a:normAutofit/>
          </a:bodyPr>
          <a:lstStyle/>
          <a:p>
            <a:pPr algn="l"/>
            <a:r>
              <a:rPr lang="kk-KZ" sz="1800" b="1" i="1" dirty="0" smtClean="0">
                <a:solidFill>
                  <a:srgbClr val="FF0000"/>
                </a:solidFill>
                <a:latin typeface="Times New Roman" pitchFamily="18" charset="0"/>
                <a:cs typeface="Times New Roman" pitchFamily="18" charset="0"/>
              </a:rPr>
              <a:t> Балабақшаға жаңадан келген барлық  балалардың бейімделу қортындысы</a:t>
            </a:r>
            <a:r>
              <a:rPr lang="ru-RU" sz="1800" dirty="0" smtClean="0">
                <a:solidFill>
                  <a:srgbClr val="FF0000"/>
                </a:solidFill>
                <a:latin typeface="Times New Roman" pitchFamily="18" charset="0"/>
                <a:cs typeface="Times New Roman" pitchFamily="18" charset="0"/>
              </a:rPr>
              <a:t/>
            </a:r>
            <a:br>
              <a:rPr lang="ru-RU" sz="1800" dirty="0" smtClean="0">
                <a:solidFill>
                  <a:srgbClr val="FF0000"/>
                </a:solidFill>
                <a:latin typeface="Times New Roman" pitchFamily="18" charset="0"/>
                <a:cs typeface="Times New Roman" pitchFamily="18" charset="0"/>
              </a:rPr>
            </a:br>
            <a:r>
              <a:rPr lang="kk-KZ" sz="1800" b="1" i="1" dirty="0" smtClean="0">
                <a:solidFill>
                  <a:srgbClr val="FF0000"/>
                </a:solidFill>
                <a:latin typeface="Times New Roman" pitchFamily="18" charset="0"/>
                <a:cs typeface="Times New Roman" pitchFamily="18" charset="0"/>
              </a:rPr>
              <a:t> </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Бейімделуден өткен бала саны: </a:t>
            </a:r>
            <a:r>
              <a:rPr lang="kk-KZ" sz="1800" b="1" i="1" dirty="0" smtClean="0">
                <a:solidFill>
                  <a:srgbClr val="FF0000"/>
                </a:solidFill>
                <a:latin typeface="Times New Roman" pitchFamily="18" charset="0"/>
                <a:cs typeface="Times New Roman" pitchFamily="18" charset="0"/>
              </a:rPr>
              <a:t>100</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Жеңіл бейімделу: </a:t>
            </a:r>
            <a:r>
              <a:rPr lang="kk-KZ" sz="1800" i="1" dirty="0" smtClean="0">
                <a:solidFill>
                  <a:srgbClr val="FF0000"/>
                </a:solidFill>
                <a:latin typeface="Times New Roman" pitchFamily="18" charset="0"/>
                <a:cs typeface="Times New Roman" pitchFamily="18" charset="0"/>
              </a:rPr>
              <a:t>  90 бала (90%)</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Орташа бейімделу</a:t>
            </a:r>
            <a:r>
              <a:rPr lang="kk-KZ" sz="1800" i="1" dirty="0" smtClean="0">
                <a:solidFill>
                  <a:srgbClr val="002060"/>
                </a:solidFill>
                <a:latin typeface="Times New Roman" pitchFamily="18" charset="0"/>
                <a:cs typeface="Times New Roman" pitchFamily="18" charset="0"/>
              </a:rPr>
              <a:t>: </a:t>
            </a:r>
            <a:r>
              <a:rPr lang="kk-KZ" sz="1800" i="1" dirty="0" smtClean="0">
                <a:solidFill>
                  <a:srgbClr val="FF0000"/>
                </a:solidFill>
                <a:latin typeface="Times New Roman" pitchFamily="18" charset="0"/>
                <a:cs typeface="Times New Roman" pitchFamily="18" charset="0"/>
              </a:rPr>
              <a:t>9 бала (9%)</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r>
              <a:rPr lang="kk-KZ" sz="1800" b="1" i="1" dirty="0" smtClean="0">
                <a:solidFill>
                  <a:srgbClr val="002060"/>
                </a:solidFill>
                <a:latin typeface="Times New Roman" pitchFamily="18" charset="0"/>
                <a:cs typeface="Times New Roman" pitchFamily="18" charset="0"/>
              </a:rPr>
              <a:t>Ауыр бейімделу: </a:t>
            </a:r>
            <a:r>
              <a:rPr lang="kk-KZ" sz="1800" i="1" dirty="0" smtClean="0">
                <a:solidFill>
                  <a:srgbClr val="FF0000"/>
                </a:solidFill>
                <a:latin typeface="Times New Roman" pitchFamily="18" charset="0"/>
                <a:cs typeface="Times New Roman" pitchFamily="18" charset="0"/>
              </a:rPr>
              <a:t>  1бала (1%)</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500166" y="2357430"/>
          <a:ext cx="6429420" cy="421484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225668"/>
          </a:xfrm>
        </p:spPr>
        <p:txBody>
          <a:bodyPr>
            <a:normAutofit/>
          </a:bodyPr>
          <a:lstStyle/>
          <a:p>
            <a:r>
              <a:rPr lang="kk-KZ" sz="2400" b="1" i="1" dirty="0" smtClean="0">
                <a:solidFill>
                  <a:srgbClr val="002060"/>
                </a:solidFill>
                <a:latin typeface="Times New Roman" pitchFamily="18" charset="0"/>
                <a:cs typeface="Times New Roman" pitchFamily="18" charset="0"/>
              </a:rPr>
              <a:t>Ата – анаға арналған сауалнама: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kk-KZ" sz="2400" b="1" i="1" dirty="0" smtClean="0">
                <a:solidFill>
                  <a:srgbClr val="FF0000"/>
                </a:solidFill>
                <a:latin typeface="Times New Roman" pitchFamily="18" charset="0"/>
                <a:cs typeface="Times New Roman" pitchFamily="18" charset="0"/>
              </a:rPr>
              <a:t>«Бөбегіңіздің  балабақшаға бейімделуі қалай өтті?» </a:t>
            </a:r>
            <a:endParaRPr lang="ru-RU" sz="2400" dirty="0">
              <a:latin typeface="Times New Roman" pitchFamily="18" charset="0"/>
              <a:cs typeface="Times New Roman" pitchFamily="18" charset="0"/>
            </a:endParaRPr>
          </a:p>
        </p:txBody>
      </p:sp>
      <p:pic>
        <p:nvPicPr>
          <p:cNvPr id="4" name="Picture 14" descr="http://2.bp.blogspot.com/-dIckfDk45SQ/VRhRVKeEDqI/AAAAAAAAvK0/MmUqbCn48Q0/s1600/%D0%A0%D0%B5%D0%B1%D0%B5%D0%BD%D0%BE%D0%BA%2B%E2%80%93%2B%D1%8D%D1%82%D0%BE%2B%D0%BA%D0%B0%D1%80%D0%BC%D0%B0%2B%D1%80%D0%BE%D0%B4%D0%B8%D1%82%D0%B5%D0%BB%D0%B5%D0%B9.png"/>
          <p:cNvPicPr>
            <a:picLocks noChangeAspect="1" noChangeArrowheads="1"/>
          </p:cNvPicPr>
          <p:nvPr/>
        </p:nvPicPr>
        <p:blipFill>
          <a:blip r:embed="rId2" cstate="print"/>
          <a:srcRect/>
          <a:stretch>
            <a:fillRect/>
          </a:stretch>
        </p:blipFill>
        <p:spPr bwMode="auto">
          <a:xfrm>
            <a:off x="714348" y="2500306"/>
            <a:ext cx="7643866" cy="2571768"/>
          </a:xfrm>
          <a:prstGeom prst="rect">
            <a:avLst/>
          </a:prstGeom>
          <a:noFill/>
        </p:spPr>
      </p:pic>
      <p:sp>
        <p:nvSpPr>
          <p:cNvPr id="5" name="Прямоугольник 4"/>
          <p:cNvSpPr/>
          <p:nvPr/>
        </p:nvSpPr>
        <p:spPr>
          <a:xfrm>
            <a:off x="2286000" y="5357826"/>
            <a:ext cx="4572000" cy="923330"/>
          </a:xfrm>
          <a:prstGeom prst="rect">
            <a:avLst/>
          </a:prstGeom>
        </p:spPr>
        <p:txBody>
          <a:bodyPr wrap="square">
            <a:spAutoFit/>
          </a:bodyPr>
          <a:lstStyle/>
          <a:p>
            <a:pPr lvl="0" algn="ctr" fontAlgn="base">
              <a:spcBef>
                <a:spcPct val="0"/>
              </a:spcBef>
              <a:spcAft>
                <a:spcPct val="0"/>
              </a:spcAft>
            </a:pPr>
            <a:r>
              <a:rPr lang="kk-KZ" b="1" i="1" dirty="0" smtClean="0">
                <a:solidFill>
                  <a:srgbClr val="1313AD"/>
                </a:solidFill>
                <a:latin typeface="Times New Roman" pitchFamily="18" charset="0"/>
                <a:ea typeface="Calibri" pitchFamily="34" charset="0"/>
                <a:cs typeface="Times New Roman" pitchFamily="18" charset="0"/>
              </a:rPr>
              <a:t>Дайындаған:  педагог – психолог</a:t>
            </a:r>
            <a:r>
              <a:rPr lang="kk-KZ" b="1" i="1" dirty="0" smtClean="0">
                <a:solidFill>
                  <a:srgbClr val="0070C0"/>
                </a:solidFill>
                <a:latin typeface="Times New Roman" pitchFamily="18" charset="0"/>
                <a:ea typeface="Calibri" pitchFamily="34" charset="0"/>
                <a:cs typeface="Times New Roman" pitchFamily="18" charset="0"/>
              </a:rPr>
              <a:t>                                 </a:t>
            </a:r>
            <a:r>
              <a:rPr lang="kk-KZ" b="1" i="1" dirty="0" smtClean="0">
                <a:solidFill>
                  <a:srgbClr val="FF0000"/>
                </a:solidFill>
                <a:latin typeface="Times New Roman" pitchFamily="18" charset="0"/>
                <a:ea typeface="Calibri" pitchFamily="34" charset="0"/>
                <a:cs typeface="Times New Roman" pitchFamily="18" charset="0"/>
              </a:rPr>
              <a:t>Ашабекова А.Н.</a:t>
            </a:r>
          </a:p>
          <a:p>
            <a:pPr lvl="0" algn="ctr" fontAlgn="base">
              <a:spcBef>
                <a:spcPct val="0"/>
              </a:spcBef>
              <a:spcAft>
                <a:spcPct val="0"/>
              </a:spcAft>
            </a:pPr>
            <a:r>
              <a:rPr lang="kk-KZ" b="1" i="1" dirty="0" smtClean="0">
                <a:solidFill>
                  <a:srgbClr val="FF0000"/>
                </a:solidFill>
                <a:latin typeface="Times New Roman" pitchFamily="18" charset="0"/>
                <a:cs typeface="Times New Roman" pitchFamily="18" charset="0"/>
              </a:rPr>
              <a:t>2017– 2018 жыл</a:t>
            </a:r>
            <a:endParaRPr lang="kk-KZ"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858312" cy="2511420"/>
          </a:xfrm>
        </p:spPr>
        <p:txBody>
          <a:bodyPr>
            <a:normAutofit/>
          </a:bodyPr>
          <a:lstStyle/>
          <a:p>
            <a:pPr algn="l"/>
            <a:r>
              <a:rPr lang="kk-KZ" sz="1800" b="1" dirty="0" smtClean="0">
                <a:solidFill>
                  <a:srgbClr val="FF0000"/>
                </a:solidFill>
                <a:latin typeface="Times New Roman" pitchFamily="18" charset="0"/>
                <a:cs typeface="Times New Roman" pitchFamily="18" charset="0"/>
              </a:rPr>
              <a:t>№1, 2,4 топ  Жауап берген ата – ана - 61 </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1. Бөбегіңіздің бақшаға бейімделуі қалай өтті: </a:t>
            </a:r>
            <a:br>
              <a:rPr lang="kk-KZ" sz="1800" b="1" dirty="0" smtClean="0">
                <a:solidFill>
                  <a:srgbClr val="FF000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а) балам толық бейімделіп болды </a:t>
            </a:r>
            <a:r>
              <a:rPr lang="kk-KZ" sz="1800" b="1" dirty="0" smtClean="0">
                <a:solidFill>
                  <a:srgbClr val="FF0000"/>
                </a:solidFill>
                <a:latin typeface="Times New Roman" pitchFamily="18" charset="0"/>
                <a:cs typeface="Times New Roman" pitchFamily="18" charset="0"/>
              </a:rPr>
              <a:t>–</a:t>
            </a:r>
            <a:r>
              <a:rPr lang="kk-KZ" sz="1800" b="1" dirty="0" smtClean="0">
                <a:solidFill>
                  <a:srgbClr val="002060"/>
                </a:solidFill>
                <a:latin typeface="Times New Roman" pitchFamily="18" charset="0"/>
                <a:cs typeface="Times New Roman" pitchFamily="18" charset="0"/>
              </a:rPr>
              <a:t> </a:t>
            </a:r>
            <a:r>
              <a:rPr lang="kk-KZ" sz="1800" b="1" dirty="0" smtClean="0">
                <a:solidFill>
                  <a:srgbClr val="FF0000"/>
                </a:solidFill>
                <a:latin typeface="Times New Roman" pitchFamily="18" charset="0"/>
                <a:cs typeface="Times New Roman" pitchFamily="18" charset="0"/>
              </a:rPr>
              <a:t>28 – 46 </a:t>
            </a:r>
            <a:r>
              <a:rPr lang="ru-RU" sz="1800" b="1" dirty="0" smtClean="0">
                <a:solidFill>
                  <a:srgbClr val="FF0000"/>
                </a:solidFill>
                <a:latin typeface="Times New Roman" pitchFamily="18" charset="0"/>
                <a:cs typeface="Times New Roman" pitchFamily="18" charset="0"/>
              </a:rPr>
              <a:t>%</a:t>
            </a:r>
            <a:r>
              <a:rPr lang="kk-KZ" sz="1800" b="1" dirty="0" smtClean="0">
                <a:solidFill>
                  <a:srgbClr val="FF0000"/>
                </a:solidFill>
                <a:latin typeface="Times New Roman" pitchFamily="18" charset="0"/>
                <a:cs typeface="Times New Roman" pitchFamily="18" charset="0"/>
              </a:rPr>
              <a:t>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б) таңертең бақшаға барғысы келмейді </a:t>
            </a:r>
            <a:r>
              <a:rPr lang="kk-KZ" sz="1800" b="1" dirty="0" smtClean="0">
                <a:solidFill>
                  <a:srgbClr val="FF0000"/>
                </a:solidFill>
                <a:latin typeface="Times New Roman" pitchFamily="18" charset="0"/>
                <a:cs typeface="Times New Roman" pitchFamily="18" charset="0"/>
              </a:rPr>
              <a:t>– 7 – 12%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в) кейде балабақшаға барғысы келмейді </a:t>
            </a:r>
            <a:r>
              <a:rPr lang="kk-KZ" sz="1800" b="1" dirty="0" smtClean="0">
                <a:solidFill>
                  <a:srgbClr val="FF0000"/>
                </a:solidFill>
                <a:latin typeface="Times New Roman" pitchFamily="18" charset="0"/>
                <a:cs typeface="Times New Roman" pitchFamily="18" charset="0"/>
              </a:rPr>
              <a:t>– 21 – 35 %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г) кешке үйге кетерде, тағы да ойнай тұрайыншы деп өтініш білдіреді </a:t>
            </a:r>
            <a:r>
              <a:rPr lang="kk-KZ" sz="1800" b="1" dirty="0" smtClean="0">
                <a:solidFill>
                  <a:srgbClr val="FF0000"/>
                </a:solidFill>
                <a:latin typeface="Times New Roman" pitchFamily="18" charset="0"/>
                <a:cs typeface="Times New Roman" pitchFamily="18" charset="0"/>
              </a:rPr>
              <a:t>– 4 – 7 %</a:t>
            </a: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071538" y="2571744"/>
          <a:ext cx="6858048" cy="407196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439982"/>
          </a:xfrm>
        </p:spPr>
        <p:txBody>
          <a:bodyPr>
            <a:normAutofit/>
          </a:bodyPr>
          <a:lstStyle/>
          <a:p>
            <a:pPr algn="l"/>
            <a:r>
              <a:rPr lang="kk-KZ" sz="1800" b="1" dirty="0" smtClean="0">
                <a:solidFill>
                  <a:srgbClr val="FF0000"/>
                </a:solidFill>
                <a:latin typeface="Times New Roman" pitchFamily="18" charset="0"/>
                <a:cs typeface="Times New Roman" pitchFamily="18" charset="0"/>
              </a:rPr>
              <a:t>2. Сіздің балапаңыздың балабақшаға бейімділігі қалай өтті?</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Балабақшаға</a:t>
            </a:r>
            <a:r>
              <a:rPr lang="ru-RU" sz="1800" b="1" dirty="0" smtClean="0">
                <a:solidFill>
                  <a:srgbClr val="002060"/>
                </a:solidFill>
                <a:latin typeface="Times New Roman" pitchFamily="18" charset="0"/>
                <a:cs typeface="Times New Roman" pitchFamily="18" charset="0"/>
              </a:rPr>
              <a:t>:</a:t>
            </a:r>
            <a:br>
              <a:rPr lang="ru-RU" sz="1800" b="1" dirty="0" smtClean="0">
                <a:solidFill>
                  <a:srgbClr val="00206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а) </a:t>
            </a:r>
            <a:r>
              <a:rPr lang="kk-KZ" sz="1800" b="1" dirty="0" smtClean="0">
                <a:solidFill>
                  <a:srgbClr val="002060"/>
                </a:solidFill>
                <a:latin typeface="Times New Roman" pitchFamily="18" charset="0"/>
                <a:cs typeface="Times New Roman" pitchFamily="18" charset="0"/>
              </a:rPr>
              <a:t>жылаумен </a:t>
            </a:r>
            <a:r>
              <a:rPr lang="kk-KZ" sz="1800" b="1" dirty="0" smtClean="0">
                <a:solidFill>
                  <a:srgbClr val="FF0000"/>
                </a:solidFill>
                <a:latin typeface="Times New Roman" pitchFamily="18" charset="0"/>
                <a:cs typeface="Times New Roman" pitchFamily="18" charset="0"/>
              </a:rPr>
              <a:t>– 12 – 20%</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б) </a:t>
            </a:r>
            <a:r>
              <a:rPr lang="kk-KZ" sz="2000" b="1" dirty="0" smtClean="0">
                <a:solidFill>
                  <a:srgbClr val="002060"/>
                </a:solidFill>
                <a:latin typeface="Times New Roman" pitchFamily="18" charset="0"/>
                <a:cs typeface="Times New Roman" pitchFamily="18" charset="0"/>
              </a:rPr>
              <a:t>көндірумен</a:t>
            </a:r>
            <a:r>
              <a:rPr lang="kk-KZ" sz="1800" b="1" dirty="0" smtClean="0">
                <a:solidFill>
                  <a:srgbClr val="002060"/>
                </a:solidFill>
                <a:latin typeface="Times New Roman" pitchFamily="18" charset="0"/>
                <a:cs typeface="Times New Roman" pitchFamily="18" charset="0"/>
              </a:rPr>
              <a:t> </a:t>
            </a:r>
            <a:r>
              <a:rPr lang="kk-KZ" sz="1800" b="1" dirty="0" smtClean="0">
                <a:solidFill>
                  <a:srgbClr val="FF0000"/>
                </a:solidFill>
                <a:latin typeface="Times New Roman" pitchFamily="18" charset="0"/>
                <a:cs typeface="Times New Roman" pitchFamily="18" charset="0"/>
              </a:rPr>
              <a:t>– 22 – 36%</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в) </a:t>
            </a:r>
            <a:r>
              <a:rPr lang="kk-KZ" sz="1800" b="1" dirty="0" smtClean="0">
                <a:solidFill>
                  <a:srgbClr val="002060"/>
                </a:solidFill>
                <a:latin typeface="Times New Roman" pitchFamily="18" charset="0"/>
                <a:cs typeface="Times New Roman" pitchFamily="18" charset="0"/>
              </a:rPr>
              <a:t>еш </a:t>
            </a:r>
            <a:r>
              <a:rPr lang="kk-KZ" sz="2000" b="1" dirty="0" smtClean="0">
                <a:solidFill>
                  <a:srgbClr val="002060"/>
                </a:solidFill>
                <a:latin typeface="Times New Roman" pitchFamily="18" charset="0"/>
                <a:cs typeface="Times New Roman" pitchFamily="18" charset="0"/>
              </a:rPr>
              <a:t>эмоциясыз</a:t>
            </a:r>
            <a:r>
              <a:rPr lang="kk-KZ" sz="1800" b="1" dirty="0" smtClean="0">
                <a:solidFill>
                  <a:srgbClr val="002060"/>
                </a:solidFill>
                <a:latin typeface="Times New Roman" pitchFamily="18" charset="0"/>
                <a:cs typeface="Times New Roman" pitchFamily="18" charset="0"/>
              </a:rPr>
              <a:t> </a:t>
            </a:r>
            <a:r>
              <a:rPr lang="kk-KZ" sz="1800" b="1" dirty="0" smtClean="0">
                <a:solidFill>
                  <a:srgbClr val="FF0000"/>
                </a:solidFill>
                <a:latin typeface="Times New Roman" pitchFamily="18" charset="0"/>
                <a:cs typeface="Times New Roman" pitchFamily="18" charset="0"/>
              </a:rPr>
              <a:t>–  11 – 18%</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г) </a:t>
            </a:r>
            <a:r>
              <a:rPr lang="kk-KZ" sz="1800" b="1" dirty="0" smtClean="0">
                <a:solidFill>
                  <a:srgbClr val="002060"/>
                </a:solidFill>
                <a:latin typeface="Times New Roman" pitchFamily="18" charset="0"/>
                <a:cs typeface="Times New Roman" pitchFamily="18" charset="0"/>
              </a:rPr>
              <a:t>сүйсініп, шаттанып </a:t>
            </a:r>
            <a:r>
              <a:rPr lang="kk-KZ" sz="1800" b="1" dirty="0" smtClean="0">
                <a:solidFill>
                  <a:srgbClr val="FF0000"/>
                </a:solidFill>
                <a:latin typeface="Times New Roman" pitchFamily="18" charset="0"/>
                <a:cs typeface="Times New Roman" pitchFamily="18" charset="0"/>
              </a:rPr>
              <a:t>– 16 – 26%</a:t>
            </a:r>
            <a:r>
              <a:rPr lang="ru-RU" sz="1800" dirty="0" smtClean="0">
                <a:solidFill>
                  <a:srgbClr val="FF0000"/>
                </a:solidFill>
              </a:rPr>
              <a:t/>
            </a:r>
            <a:br>
              <a:rPr lang="ru-RU" sz="1800" dirty="0" smtClean="0">
                <a:solidFill>
                  <a:srgbClr val="FF0000"/>
                </a:solidFill>
              </a:rPr>
            </a:b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285852" y="2500306"/>
          <a:ext cx="6786610" cy="414340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14290"/>
            <a:ext cx="8786874" cy="2214578"/>
          </a:xfrm>
        </p:spPr>
        <p:txBody>
          <a:bodyPr>
            <a:normAutofit/>
          </a:bodyPr>
          <a:lstStyle/>
          <a:p>
            <a:pPr algn="l"/>
            <a:r>
              <a:rPr lang="ru-RU" sz="1800" b="1" dirty="0" smtClean="0">
                <a:solidFill>
                  <a:srgbClr val="FF0000"/>
                </a:solidFill>
                <a:latin typeface="Times New Roman" pitchFamily="18" charset="0"/>
                <a:cs typeface="Times New Roman" pitchFamily="18" charset="0"/>
              </a:rPr>
              <a:t>3. </a:t>
            </a:r>
            <a:r>
              <a:rPr lang="kk-KZ" sz="1800" b="1" dirty="0" smtClean="0">
                <a:solidFill>
                  <a:srgbClr val="FF0000"/>
                </a:solidFill>
                <a:latin typeface="Times New Roman" pitchFamily="18" charset="0"/>
                <a:cs typeface="Times New Roman" pitchFamily="18" charset="0"/>
              </a:rPr>
              <a:t>Сіздің ойыңызша табысты бейімделуіне не әсер етті</a:t>
            </a:r>
            <a:r>
              <a:rPr lang="ru-RU" sz="1800" b="1" dirty="0" smtClean="0">
                <a:solidFill>
                  <a:srgbClr val="FF0000"/>
                </a:solidFill>
                <a:latin typeface="Times New Roman" pitchFamily="18" charset="0"/>
                <a:cs typeface="Times New Roman" pitchFamily="18" charset="0"/>
              </a:rPr>
              <a:t>:</a:t>
            </a:r>
            <a:br>
              <a:rPr lang="ru-RU" sz="1800" b="1" dirty="0" smtClean="0">
                <a:solidFill>
                  <a:srgbClr val="FF000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а) барлық қызметкерлердің әрекеті </a:t>
            </a:r>
            <a:r>
              <a:rPr lang="kk-KZ" sz="1800" b="1" dirty="0" smtClean="0">
                <a:solidFill>
                  <a:srgbClr val="FF0000"/>
                </a:solidFill>
                <a:latin typeface="Times New Roman" pitchFamily="18" charset="0"/>
                <a:cs typeface="Times New Roman" pitchFamily="18" charset="0"/>
              </a:rPr>
              <a:t>– 15 – 31%</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б) ата –  аналармен </a:t>
            </a:r>
            <a:r>
              <a:rPr lang="kk-KZ" sz="2000" b="1" dirty="0" smtClean="0">
                <a:solidFill>
                  <a:srgbClr val="002060"/>
                </a:solidFill>
                <a:latin typeface="Times New Roman" pitchFamily="18" charset="0"/>
                <a:cs typeface="Times New Roman" pitchFamily="18" charset="0"/>
              </a:rPr>
              <a:t>қызметкерлердің</a:t>
            </a:r>
            <a:r>
              <a:rPr lang="kk-KZ" sz="1800" b="1" dirty="0" smtClean="0">
                <a:solidFill>
                  <a:srgbClr val="002060"/>
                </a:solidFill>
                <a:latin typeface="Times New Roman" pitchFamily="18" charset="0"/>
                <a:cs typeface="Times New Roman" pitchFamily="18" charset="0"/>
              </a:rPr>
              <a:t> біріккен әрекеті </a:t>
            </a:r>
            <a:r>
              <a:rPr lang="kk-KZ" sz="1800" b="1" dirty="0" smtClean="0">
                <a:solidFill>
                  <a:srgbClr val="FF0000"/>
                </a:solidFill>
                <a:latin typeface="Times New Roman" pitchFamily="18" charset="0"/>
                <a:cs typeface="Times New Roman" pitchFamily="18" charset="0"/>
              </a:rPr>
              <a:t>– 30 –  61%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в) ата –  </a:t>
            </a:r>
            <a:r>
              <a:rPr lang="kk-KZ" sz="2000" b="1" dirty="0" smtClean="0">
                <a:solidFill>
                  <a:srgbClr val="002060"/>
                </a:solidFill>
                <a:latin typeface="Times New Roman" pitchFamily="18" charset="0"/>
                <a:cs typeface="Times New Roman" pitchFamily="18" charset="0"/>
              </a:rPr>
              <a:t>ананың</a:t>
            </a:r>
            <a:r>
              <a:rPr lang="kk-KZ" sz="1800" b="1" dirty="0" smtClean="0">
                <a:solidFill>
                  <a:srgbClr val="002060"/>
                </a:solidFill>
                <a:latin typeface="Times New Roman" pitchFamily="18" charset="0"/>
                <a:cs typeface="Times New Roman" pitchFamily="18" charset="0"/>
              </a:rPr>
              <a:t> әрекеті </a:t>
            </a:r>
            <a:r>
              <a:rPr lang="kk-KZ" sz="1800" b="1" dirty="0" smtClean="0">
                <a:solidFill>
                  <a:srgbClr val="FF0000"/>
                </a:solidFill>
                <a:latin typeface="Times New Roman" pitchFamily="18" charset="0"/>
                <a:cs typeface="Times New Roman" pitchFamily="18" charset="0"/>
              </a:rPr>
              <a:t>–  4 – 8%</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071538" y="2285992"/>
          <a:ext cx="7072362" cy="42862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2725734"/>
          </a:xfrm>
        </p:spPr>
        <p:txBody>
          <a:bodyPr>
            <a:normAutofit/>
          </a:bodyPr>
          <a:lstStyle/>
          <a:p>
            <a:pPr algn="l"/>
            <a:r>
              <a:rPr lang="kk-KZ" sz="1800" b="1" dirty="0" smtClean="0">
                <a:solidFill>
                  <a:srgbClr val="FF0000"/>
                </a:solidFill>
                <a:latin typeface="Times New Roman" pitchFamily="18" charset="0"/>
                <a:cs typeface="Times New Roman" pitchFamily="18" charset="0"/>
              </a:rPr>
              <a:t>4. Балабақшаға алғаш келген күні балаңыздың мінез  –  құлқы қандай болды?: </a:t>
            </a:r>
            <a:r>
              <a:rPr lang="ru-RU" sz="1800" b="1" dirty="0" smtClean="0">
                <a:solidFill>
                  <a:srgbClr val="FF0000"/>
                </a:solidFill>
                <a:latin typeface="Times New Roman" pitchFamily="18" charset="0"/>
                <a:cs typeface="Times New Roman" pitchFamily="18" charset="0"/>
              </a:rPr>
              <a:t/>
            </a:r>
            <a:br>
              <a:rPr lang="ru-RU" sz="1800" b="1" dirty="0" smtClean="0">
                <a:solidFill>
                  <a:srgbClr val="FF000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а) </a:t>
            </a:r>
            <a:r>
              <a:rPr lang="kk-KZ" sz="1800" b="1" dirty="0" smtClean="0">
                <a:solidFill>
                  <a:srgbClr val="002060"/>
                </a:solidFill>
                <a:latin typeface="Times New Roman" pitchFamily="18" charset="0"/>
                <a:cs typeface="Times New Roman" pitchFamily="18" charset="0"/>
              </a:rPr>
              <a:t>әдеттегідей </a:t>
            </a:r>
            <a:r>
              <a:rPr lang="kk-KZ" sz="1800" b="1" dirty="0" smtClean="0">
                <a:solidFill>
                  <a:srgbClr val="FF0000"/>
                </a:solidFill>
                <a:latin typeface="Times New Roman" pitchFamily="18" charset="0"/>
                <a:cs typeface="Times New Roman" pitchFamily="18" charset="0"/>
              </a:rPr>
              <a:t>– 34 – 56%</a:t>
            </a:r>
            <a:r>
              <a:rPr lang="ru-RU" sz="1800" b="1" dirty="0" smtClean="0">
                <a:solidFill>
                  <a:srgbClr val="FF0000"/>
                </a:solidFill>
                <a:latin typeface="Times New Roman" pitchFamily="18" charset="0"/>
                <a:cs typeface="Times New Roman" pitchFamily="18" charset="0"/>
              </a:rPr>
              <a:t/>
            </a:r>
            <a:br>
              <a:rPr lang="ru-RU" sz="1800" b="1" dirty="0" smtClean="0">
                <a:solidFill>
                  <a:srgbClr val="FF0000"/>
                </a:solidFill>
                <a:latin typeface="Times New Roman" pitchFamily="18" charset="0"/>
                <a:cs typeface="Times New Roman" pitchFamily="18" charset="0"/>
              </a:rPr>
            </a:br>
            <a:r>
              <a:rPr lang="ru-RU" sz="1800" b="1" dirty="0" smtClean="0">
                <a:solidFill>
                  <a:srgbClr val="002060"/>
                </a:solidFill>
                <a:latin typeface="Times New Roman" pitchFamily="18" charset="0"/>
                <a:cs typeface="Times New Roman" pitchFamily="18" charset="0"/>
              </a:rPr>
              <a:t>б) </a:t>
            </a:r>
            <a:r>
              <a:rPr lang="kk-KZ" sz="1800" b="1" dirty="0" smtClean="0">
                <a:solidFill>
                  <a:srgbClr val="002060"/>
                </a:solidFill>
                <a:latin typeface="Times New Roman" pitchFamily="18" charset="0"/>
                <a:cs typeface="Times New Roman" pitchFamily="18" charset="0"/>
              </a:rPr>
              <a:t>ас ішуден бас тартты </a:t>
            </a:r>
            <a:r>
              <a:rPr lang="kk-KZ" sz="1800" b="1" dirty="0" smtClean="0">
                <a:solidFill>
                  <a:srgbClr val="FF0000"/>
                </a:solidFill>
                <a:latin typeface="Times New Roman" pitchFamily="18" charset="0"/>
                <a:cs typeface="Times New Roman" pitchFamily="18" charset="0"/>
              </a:rPr>
              <a:t>– 2 – 3 %</a:t>
            </a:r>
            <a:r>
              <a:rPr lang="kk-KZ" sz="1800" b="1" dirty="0" smtClean="0">
                <a:solidFill>
                  <a:srgbClr val="002060"/>
                </a:solidFill>
                <a:latin typeface="Times New Roman" pitchFamily="18" charset="0"/>
                <a:cs typeface="Times New Roman" pitchFamily="18" charset="0"/>
              </a:rPr>
              <a:t>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в)  ұйықтау қиын болды </a:t>
            </a:r>
            <a:r>
              <a:rPr lang="kk-KZ" sz="1800" b="1" dirty="0" smtClean="0">
                <a:solidFill>
                  <a:srgbClr val="FF0000"/>
                </a:solidFill>
                <a:latin typeface="Times New Roman" pitchFamily="18" charset="0"/>
                <a:cs typeface="Times New Roman" pitchFamily="18" charset="0"/>
              </a:rPr>
              <a:t>– 2 –  3%</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г) қатты көңілсіз, жабырқау болды </a:t>
            </a:r>
            <a:r>
              <a:rPr lang="kk-KZ" sz="1800" b="1" dirty="0" smtClean="0">
                <a:solidFill>
                  <a:srgbClr val="FF0000"/>
                </a:solidFill>
                <a:latin typeface="Times New Roman" pitchFamily="18" charset="0"/>
                <a:cs typeface="Times New Roman" pitchFamily="18" charset="0"/>
              </a:rPr>
              <a:t>– 4 – 7%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д) үлкен әсермен келді </a:t>
            </a:r>
            <a:r>
              <a:rPr lang="kk-KZ" sz="1800" b="1" dirty="0" smtClean="0">
                <a:solidFill>
                  <a:srgbClr val="FF0000"/>
                </a:solidFill>
                <a:latin typeface="Times New Roman" pitchFamily="18" charset="0"/>
                <a:cs typeface="Times New Roman" pitchFamily="18" charset="0"/>
              </a:rPr>
              <a:t>– 16 – 26%</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kk-KZ" sz="1800" b="1" dirty="0" smtClean="0">
                <a:solidFill>
                  <a:srgbClr val="002060"/>
                </a:solidFill>
                <a:latin typeface="Times New Roman" pitchFamily="18" charset="0"/>
                <a:cs typeface="Times New Roman" pitchFamily="18" charset="0"/>
              </a:rPr>
              <a:t>е) жоғарыдағы факторлардың бәрі орын алды </a:t>
            </a:r>
            <a:r>
              <a:rPr lang="kk-KZ" sz="1800" b="1" dirty="0" smtClean="0">
                <a:solidFill>
                  <a:srgbClr val="FF0000"/>
                </a:solidFill>
                <a:latin typeface="Times New Roman" pitchFamily="18" charset="0"/>
                <a:cs typeface="Times New Roman" pitchFamily="18" charset="0"/>
              </a:rPr>
              <a:t>– 3 – 5% </a:t>
            </a:r>
            <a:r>
              <a:rPr lang="ru-RU" sz="1800" b="1" dirty="0" smtClean="0">
                <a:solidFill>
                  <a:srgbClr val="002060"/>
                </a:solidFill>
                <a:latin typeface="Times New Roman" pitchFamily="18" charset="0"/>
                <a:cs typeface="Times New Roman" pitchFamily="18" charset="0"/>
              </a:rPr>
              <a:t/>
            </a:r>
            <a:br>
              <a:rPr lang="ru-RU" sz="1800" b="1" dirty="0" smtClean="0">
                <a:solidFill>
                  <a:srgbClr val="002060"/>
                </a:solidFill>
                <a:latin typeface="Times New Roman" pitchFamily="18" charset="0"/>
                <a:cs typeface="Times New Roman" pitchFamily="18" charset="0"/>
              </a:rPr>
            </a:br>
            <a:r>
              <a:rPr lang="ru-RU" sz="1800" dirty="0" smtClean="0"/>
              <a:t/>
            </a:r>
            <a:br>
              <a:rPr lang="ru-RU" sz="1800" dirty="0" smtClean="0"/>
            </a:br>
            <a:endParaRPr lang="ru-RU" sz="1800" dirty="0">
              <a:latin typeface="Times New Roman" pitchFamily="18" charset="0"/>
              <a:cs typeface="Times New Roman" pitchFamily="18" charset="0"/>
            </a:endParaRPr>
          </a:p>
        </p:txBody>
      </p:sp>
      <p:graphicFrame>
        <p:nvGraphicFramePr>
          <p:cNvPr id="3" name="Диаграмма 2"/>
          <p:cNvGraphicFramePr/>
          <p:nvPr/>
        </p:nvGraphicFramePr>
        <p:xfrm>
          <a:off x="1285852" y="2428868"/>
          <a:ext cx="6572296" cy="421484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6369072"/>
          </a:xfrm>
        </p:spPr>
        <p:txBody>
          <a:bodyPr>
            <a:normAutofit/>
          </a:bodyPr>
          <a:lstStyle/>
          <a:p>
            <a:r>
              <a:rPr lang="kk-KZ" sz="2000" b="1" i="1" dirty="0" smtClean="0">
                <a:latin typeface="Times New Roman" pitchFamily="18" charset="0"/>
                <a:cs typeface="Times New Roman" pitchFamily="18" charset="0"/>
              </a:rPr>
              <a:t>Балабақшаға жаңадан келген  балалардың бейімделу кезеңінің хаттамасы</a:t>
            </a:r>
            <a:br>
              <a:rPr lang="kk-KZ" sz="2000" b="1" i="1"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kk-KZ" sz="2000" i="1" dirty="0" smtClean="0">
                <a:latin typeface="Times New Roman" pitchFamily="18" charset="0"/>
                <a:cs typeface="Times New Roman" pitchFamily="18" charset="0"/>
              </a:rPr>
              <a:t>Баланы қабылдау бірқалыпты жүргізілді. Алғашқы күндері бала топта жарты күнге қалдырылады, содан соң баланың жеке басының ерекшелігіне қарай уақытты ұзартылады. Әрбір балаға бейімделу бетшелері ашылды. Онда баланың тәбеті, ұйқысы, айналасындағыларымен қарым – қатынасы, жеке басының ерекшеліктері туралы жазылып отырылды.                                                                                                                                                   Балалардың  90% пайызы 7 – 10 күн ішінде жеңіл бейімделіп кетті. Алғашқыда аздап ұйқының, тәбеттің бұзылуы байқалды. Балалар алғашқыда баяу қимылдап, жылап, ата – анасын іздеп, жаңа ортаға үйрене алмады. Бірақ бір аптадан соң олардың жаңа ортаға, педагог қызметкерлерге көзқарасы өзгеріп, эмоционалдық жағдайлары жақсарды.                                                                    </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kk-KZ" sz="2000" i="1" dirty="0" smtClean="0">
                <a:latin typeface="Times New Roman" pitchFamily="18" charset="0"/>
                <a:cs typeface="Times New Roman" pitchFamily="18" charset="0"/>
              </a:rPr>
              <a:t>Балалардың 9% пайызы орташа бейімделді. Бейімделу  процесі 2 аптадан   1 айға дейін созылды. Олар жиі жылап, аналарын іздеп, үйге тезірек кетуді қалады. Балабақшаға келгенмен, ата – анасын жібергісі келмей, артынан жылап қалатын болды. Тамаққа тәбеті болмай, ұйқысы бұзылып, сөйлеу қабілеті төмендеп, ауруға бейім болды. Үйден алып келген ойыншықтарын қолынан тастамай, балабақшадағы ортақ нәрселерге бейімделмей жүрді. </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6369072"/>
          </a:xfrm>
        </p:spPr>
        <p:txBody>
          <a:bodyPr>
            <a:normAutofit/>
          </a:bodyPr>
          <a:lstStyle/>
          <a:p>
            <a:r>
              <a:rPr lang="kk-KZ" sz="2000" i="1" dirty="0" smtClean="0">
                <a:latin typeface="Times New Roman" pitchFamily="18" charset="0"/>
                <a:cs typeface="Times New Roman" pitchFamily="18" charset="0"/>
              </a:rPr>
              <a:t>Кей уақыттарда бұл балаларды тәрбиешілер алдына алып, жұбатып, ойнатып, жігерлендіріп отыруға мәжбүр болды. Алайда 2 – 3 аптадан кейін балалар ортаға бейімделіп, өздерінің топтарына, тәрбиешілеріне үйреніп кетті.                                                                                                                    Балалардың  1% пайызы ауыр бейімделді. Бейімделу  процесі 1,5 айға дейін созылды.  Олар қатты жылап, ойыншықтарды лақтырып, оғаш қылықтар көрсетті. Тамақ ішуге, ұйықтауға қарсылық білдіріп, есік ашылған сайын ата – анасын күтумен болды. Тәрбиешілерге баланы алаңдату, жұбату қиынға соқты. Бұл балалардың ата – аналарымен, олардың тәрбиешілерімен  жеке әңгімелесіп, психологиялық кеңестер берілді.                                                                                                                                            Жалпы алғанда бейімделу процесі ойдағыдай өтуде. Балалар өздерін жаңа ортада жақсы сезінуде, бір – бірімен, үлкендермен жақсы қарым – қатынас жасайды, жақсы тамақтанып, уақытымен ұйықтайды, ата – аналары  кетерде жыламай қалады. Мұның бәрі балаларды балабақшаға бейімдеу жұмыстарының жақсы жүргізілген нәтижесі. </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TotalTime>
  <Words>342</Words>
  <Application>Microsoft Office PowerPoint</Application>
  <PresentationFormat>Экран (4:3)</PresentationFormat>
  <Paragraphs>27</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Ата – анаға арналған сауалнама:  «Балаңыз балабақшаға дайын ба?»    </vt:lpstr>
      <vt:lpstr>№1  Кіші “Балапан” тобы  Сауалнамаға жауап берген ата – аналар – 27  23 ата – ана – 40 – 55 ұпай – балабақшаға келуге дайын – 85 % 4 ата – ана – 24 – 39 ұпай – шартты дайын – 15 %   №2  Кіші “ Жұлдыздар” тобы  Сауалнамаға жауап берген ата – аналар – 21  15 ата – ана – 40 – 55 ұпай – балабақшаға келуге дайын – 72%  6 ата – ана – 24 – 39 ұпай – шартты дайын – 28%   №3 Вторая младшая группа “Смешарики”  Сауалнамаға жауап берген ата – аналар – 2  2 ата – ана – 40 – 55 ұпай – балабақшаға келуге дайын – 100%   № 4 Екінші кіші “Көңілді шарлар” тобы  Сауалнамаға жауап берген ата – аналар – 21  20 ата – ана – 40 – 55 ұпай – балабақшаға келуге дайын – 95% 1 ата – ана – 24 – 39 ұпай – шартты дайын – 5%    </vt:lpstr>
      <vt:lpstr>№5 Средняя  группа “Солнышко”  Сауалнамаға жауап берген ата – аналар – 1  1 ата – ана – 40 – 55 ұпай – балабақшаға келуге дайын – 100%  №6 Средняя  группа  “Бабочка”  Сауалнамаға жауап берген ата – аналар – 1  1 ата – ана – 40 – 55 ұпай – балабақшаға келуге дайын – 100%  № 7 Ортаңғы топ “ Қарлығаш”  Сауалнамаға жауап берген ата – аналар – 2  2 ата – ана – 40 – 55 ұпай – балабақшаға келуге дайын – 100%   №12 Вторая младшая группа “Цветик – Семицветик”  Сауалнамаға жауап берген ата – аналар – 23  22 ата – ана – 40 – 55 ұпай – балабақшаға келуге дайын – 95%  1 ата – ана – 24 – 39 ұпай – шартты дайын – 5% </vt:lpstr>
      <vt:lpstr> Сауалнамаға жауап берген ата – аналар – 98       86 ата – ана – 40 – 55 ұпай – балабақшаға келуге дайын – 88%                                                  – готов к поступлению в ДОУ – 88% 12 ата – ана – 24 – 39 ұпай – шартты дайын –  12%                                                                    – условно готов –   12% 0 ата – ана – 16 – 23 ұпай – дайын емес – 0%                                               – не готов к поступлению в ДОУ – 0%  </vt:lpstr>
      <vt:lpstr> Балабақшаға жаңадан келген  балалардың бейімделу кезеңінің хаттамасы </vt:lpstr>
      <vt:lpstr>Балабақшаға жаңадан келген  балалардың бейімделу кезеңінің хаттамасы   1.Тобы:  №1  Кіші “Балапан” тобы 2.Тәрбиешісі:  Сүйінғалиева Гүлжамал Өтегенқызы., Адаева Ақмарал Нұртайқызы. 3. Бейімделуден өткен бала саны: 25 бала Жеңіл бейімделу: 21 бала (84%) Орташа бейімделу: 4 бала (16%)  Ауыр бейімделу: 0 бала (0%)   </vt:lpstr>
      <vt:lpstr> Балабақшаға жаңадан келген  балалардың бейімделу кезеңінің хаттамасы   1.Тобы:  №2  Кіші “ Жұлдыздар” тобы 2.Тәрбиешісі: Ажығалиева Роза Бақтыбайқызы, Баделова  Лаура Нуыхқызы  3. Бейімделуден өткен бала саны: 25 бала Жеңіл бейімделу: 19 бала (76%) Орташа бейімделу: 5 бала (20%)  Ауыр бейімделу: 1 бала (4%)   </vt:lpstr>
      <vt:lpstr> Аналитическая справка по результатам адаптации детей групп   1. Групп: №3 Вторая младшая группа “Смешарики” 2. Воспитатель: Кебеева Малика Аманкуловна.  3. Количество детей: 2 детей Лёгкая адаптации: 2 детей ( 100%)  Средняя адаптации: 0 детей (0%)  Тяжёлая адаптации: 0 детей (0%) </vt:lpstr>
      <vt:lpstr>Балабақшаға жаңадан келген  балалардың бейімделу кезеңінің хаттамасы   1. Тобы:  № 4 Екінші кіші “Көңілді шарлар” тобы 2. Тәрбиешісі:  Альдешева Қарлыға Балтабаевна 3. Бейімделуден өткен бала саны:  21 бала  Жеңіл бейімделу:  21 бала (100%) Орташа бейімделу: 0 бала (0%) Ауыр бейімделу:  0 бала (0%)</vt:lpstr>
      <vt:lpstr>Аналитическая справка по результатам адаптации детей групп   1. Групп: №5 Средняя  группа “Солнышко” 2. Воспитатель: Вишенина Ирина Юрьевна  3. Количество детей: 1 детей Лёгкая адаптации: 1 детей ( 100%)  Средняя адаптации: 0 детей (0%)  Тяжёлая адаптации: 0 детей (0%)</vt:lpstr>
      <vt:lpstr>Аналитическая справка по результатам адаптации детей групп   1. Групп: №6 Средняя  группа  “Бабочка” 2. Воспитатели: Турсынова Сандигуль Батырхановна, Досанбаева Камелия    Хамидовна 3. Количество детей: 1 детей Лёгкая адаптации: 1 детей ( 100%)  Средняя адаптации: 0 детей (0%)  Тяжёлая адаптации: 0 детей (0%)</vt:lpstr>
      <vt:lpstr>Балабақшаға жаңадан келген  балалардың бейімделу кезеңінің хаттамасы   1. Тобы:  № 7  Екінші кіші “ Қарлығаш” 2. Тәрбиешісі:  Нургалиева Нұржамал Сайлаугалиевна 3. Бейімделуден өткен бала саны:  2 бала  Жеңіл бейімделу:  2 бала (100%) Орташа бейімделу: 0 бала (0%) Ауыр бейімделу:  0 бала (0%)</vt:lpstr>
      <vt:lpstr>Аналитическая справка по результатам адаптации детей групп   1. Групп: №12 Вторая младшая группа “Цветик – Семицветик” 2. Воспитатели: Мұханова Таня Григорьевна, Дусекенова Акслу Тлегеновна.  3. Количество детей: 23 детей Лёгкая адаптации: 23 детей ( 100%)  Средняя адаптации: 0 детей (0%)  Тяжёлая адаптации: 0 детей (0%)</vt:lpstr>
      <vt:lpstr> Балабақшаға жаңадан келген барлық  балалардың бейімделу қортындысы   Бейімделуден өткен бала саны: 100 Жеңіл бейімделу:   90 бала (90%) Орташа бейімделу: 9 бала (9%) Ауыр бейімделу:   1бала (1%)</vt:lpstr>
      <vt:lpstr>Ата – анаға арналған сауалнама:  «Бөбегіңіздің  балабақшаға бейімделуі қалай өтті?» </vt:lpstr>
      <vt:lpstr>№1, 2,4 топ  Жауап берген ата – ана - 61  1. Бөбегіңіздің бақшаға бейімделуі қалай өтті:   а) балам толық бейімделіп болды – 28 – 46 %  б) таңертең бақшаға барғысы келмейді – 7 – 12%  в) кейде балабақшаға барғысы келмейді – 21 – 35 % г) кешке үйге кетерде, тағы да ойнай тұрайыншы деп өтініш білдіреді – 4 – 7 %</vt:lpstr>
      <vt:lpstr>2. Сіздің балапаңыздың балабақшаға бейімділігі қалай өтті?   Балабақшаға: а) жылаумен – 12 – 20% б) көндірумен – 22 – 36% в) еш эмоциясыз –  11 – 18% г) сүйсініп, шаттанып – 16 – 26% </vt:lpstr>
      <vt:lpstr>3. Сіздің ойыңызша табысты бейімделуіне не әсер етті:  а) барлық қызметкерлердің әрекеті – 15 – 31% б) ата –  аналармен қызметкерлердің біріккен әрекеті – 30 –  61%  в) ата –  ананың әрекеті –  4 – 8% </vt:lpstr>
      <vt:lpstr>4. Балабақшаға алғаш келген күні балаңыздың мінез  –  құлқы қандай болды?:  а) әдеттегідей – 34 – 56% б) ас ішуден бас тартты – 2 – 3 %  в)  ұйықтау қиын болды – 2 –  3% г) қатты көңілсіз, жабырқау болды – 4 – 7%  д) үлкен әсермен келді – 16 – 26% е) жоғарыдағы факторлардың бәрі орын алды – 3 – 5%   </vt:lpstr>
      <vt:lpstr>Балабақшаға жаңадан келген  балалардың бейімделу кезеңінің хаттамасы  Баланы қабылдау бірқалыпты жүргізілді. Алғашқы күндері бала топта жарты күнге қалдырылады, содан соң баланың жеке басының ерекшелігіне қарай уақытты ұзартылады. Әрбір балаға бейімделу бетшелері ашылды. Онда баланың тәбеті, ұйқысы, айналасындағыларымен қарым – қатынасы, жеке басының ерекшеліктері туралы жазылып отырылды.                                                                                                                                                   Балалардың  90% пайызы 7 – 10 күн ішінде жеңіл бейімделіп кетті. Алғашқыда аздап ұйқының, тәбеттің бұзылуы байқалды. Балалар алғашқыда баяу қимылдап, жылап, ата – анасын іздеп, жаңа ортаға үйрене алмады. Бірақ бір аптадан соң олардың жаңа ортаға, педагог қызметкерлерге көзқарасы өзгеріп, эмоционалдық жағдайлары жақсарды.                                                                     Балалардың 9% пайызы орташа бейімделді. Бейімделу  процесі 2 аптадан   1 айға дейін созылды. Олар жиі жылап, аналарын іздеп, үйге тезірек кетуді қалады. Балабақшаға келгенмен, ата – анасын жібергісі келмей, артынан жылап қалатын болды. Тамаққа тәбеті болмай, ұйқысы бұзылып, сөйлеу қабілеті төмендеп, ауруға бейім болды. Үйден алып келген ойыншықтарын қолынан тастамай, балабақшадағы ортақ нәрселерге бейімделмей жүрді. </vt:lpstr>
      <vt:lpstr>Кей уақыттарда бұл балаларды тәрбиешілер алдына алып, жұбатып, ойнатып, жігерлендіріп отыруға мәжбүр болды. Алайда 2 – 3 аптадан кейін балалар ортаға бейімделіп, өздерінің топтарына, тәрбиешілеріне үйреніп кетті.                                                                                                                    Балалардың  1% пайызы ауыр бейімделді. Бейімделу  процесі 1,5 айға дейін созылды.  Олар қатты жылап, ойыншықтарды лақтырып, оғаш қылықтар көрсетті. Тамақ ішуге, ұйықтауға қарсылық білдіріп, есік ашылған сайын ата – анасын күтумен болды. Тәрбиешілерге баланы алаңдату, жұбату қиынға соқты. Бұл балалардың ата – аналарымен, олардың тәрбиешілерімен  жеке әңгімелесіп, психологиялық кеңестер берілді.                                                                                                                                            Жалпы алғанда бейімделу процесі ойдағыдай өтуде. Балалар өздерін жаңа ортада жақсы сезінуде, бір – бірімен, үлкендермен жақсы қарым – қатынас жасайды, жақсы тамақтанып, уақытымен ұйықтайды, ата – аналары  кетерде жыламай қалады. Мұның бәрі балаларды балабақшаға бейімдеу жұмыстарының жақсы жүргізілген нәтижесі.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Балабақшаға жаңадан келген  балалардың бейімделу кезеңінің хаттамасы </dc:title>
  <dc:creator>Алма</dc:creator>
  <cp:lastModifiedBy>Алма</cp:lastModifiedBy>
  <cp:revision>62</cp:revision>
  <dcterms:created xsi:type="dcterms:W3CDTF">2017-10-09T04:42:03Z</dcterms:created>
  <dcterms:modified xsi:type="dcterms:W3CDTF">2017-11-14T18:20:29Z</dcterms:modified>
</cp:coreProperties>
</file>